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45"/>
  </p:notesMasterIdLst>
  <p:sldIdLst>
    <p:sldId id="408" r:id="rId2"/>
    <p:sldId id="728" r:id="rId3"/>
    <p:sldId id="602" r:id="rId4"/>
    <p:sldId id="603" r:id="rId5"/>
    <p:sldId id="604" r:id="rId6"/>
    <p:sldId id="605" r:id="rId7"/>
    <p:sldId id="606" r:id="rId8"/>
    <p:sldId id="607" r:id="rId9"/>
    <p:sldId id="608" r:id="rId10"/>
    <p:sldId id="740" r:id="rId11"/>
    <p:sldId id="741" r:id="rId12"/>
    <p:sldId id="742" r:id="rId13"/>
    <p:sldId id="743" r:id="rId14"/>
    <p:sldId id="744" r:id="rId15"/>
    <p:sldId id="745" r:id="rId16"/>
    <p:sldId id="746" r:id="rId17"/>
    <p:sldId id="609" r:id="rId18"/>
    <p:sldId id="610" r:id="rId19"/>
    <p:sldId id="611" r:id="rId20"/>
    <p:sldId id="612" r:id="rId21"/>
    <p:sldId id="613" r:id="rId22"/>
    <p:sldId id="614" r:id="rId23"/>
    <p:sldId id="615" r:id="rId24"/>
    <p:sldId id="616" r:id="rId25"/>
    <p:sldId id="619" r:id="rId26"/>
    <p:sldId id="618" r:id="rId27"/>
    <p:sldId id="621" r:id="rId28"/>
    <p:sldId id="622" r:id="rId29"/>
    <p:sldId id="623" r:id="rId30"/>
    <p:sldId id="624" r:id="rId31"/>
    <p:sldId id="625" r:id="rId32"/>
    <p:sldId id="626" r:id="rId33"/>
    <p:sldId id="627" r:id="rId34"/>
    <p:sldId id="628" r:id="rId35"/>
    <p:sldId id="629" r:id="rId36"/>
    <p:sldId id="630" r:id="rId37"/>
    <p:sldId id="631" r:id="rId38"/>
    <p:sldId id="632" r:id="rId39"/>
    <p:sldId id="633" r:id="rId40"/>
    <p:sldId id="634" r:id="rId41"/>
    <p:sldId id="635" r:id="rId42"/>
    <p:sldId id="636" r:id="rId43"/>
    <p:sldId id="637" r:id="rId44"/>
    <p:sldId id="638" r:id="rId45"/>
    <p:sldId id="639" r:id="rId46"/>
    <p:sldId id="640" r:id="rId47"/>
    <p:sldId id="641" r:id="rId48"/>
    <p:sldId id="642" r:id="rId49"/>
    <p:sldId id="643" r:id="rId50"/>
    <p:sldId id="644" r:id="rId51"/>
    <p:sldId id="645" r:id="rId52"/>
    <p:sldId id="646" r:id="rId53"/>
    <p:sldId id="647" r:id="rId54"/>
    <p:sldId id="648" r:id="rId55"/>
    <p:sldId id="649" r:id="rId56"/>
    <p:sldId id="650" r:id="rId57"/>
    <p:sldId id="651" r:id="rId58"/>
    <p:sldId id="652" r:id="rId59"/>
    <p:sldId id="653" r:id="rId60"/>
    <p:sldId id="654" r:id="rId61"/>
    <p:sldId id="655" r:id="rId62"/>
    <p:sldId id="656" r:id="rId63"/>
    <p:sldId id="657" r:id="rId64"/>
    <p:sldId id="658" r:id="rId65"/>
    <p:sldId id="659" r:id="rId66"/>
    <p:sldId id="660" r:id="rId67"/>
    <p:sldId id="661" r:id="rId68"/>
    <p:sldId id="662" r:id="rId69"/>
    <p:sldId id="663" r:id="rId70"/>
    <p:sldId id="664" r:id="rId71"/>
    <p:sldId id="665" r:id="rId72"/>
    <p:sldId id="666" r:id="rId73"/>
    <p:sldId id="667" r:id="rId74"/>
    <p:sldId id="668" r:id="rId75"/>
    <p:sldId id="669" r:id="rId76"/>
    <p:sldId id="670" r:id="rId77"/>
    <p:sldId id="671" r:id="rId78"/>
    <p:sldId id="672" r:id="rId79"/>
    <p:sldId id="673" r:id="rId80"/>
    <p:sldId id="674" r:id="rId81"/>
    <p:sldId id="675" r:id="rId82"/>
    <p:sldId id="676" r:id="rId83"/>
    <p:sldId id="677" r:id="rId84"/>
    <p:sldId id="678" r:id="rId85"/>
    <p:sldId id="679" r:id="rId86"/>
    <p:sldId id="680" r:id="rId87"/>
    <p:sldId id="681" r:id="rId88"/>
    <p:sldId id="682" r:id="rId89"/>
    <p:sldId id="683" r:id="rId90"/>
    <p:sldId id="684" r:id="rId91"/>
    <p:sldId id="685" r:id="rId92"/>
    <p:sldId id="686" r:id="rId93"/>
    <p:sldId id="687" r:id="rId94"/>
    <p:sldId id="688" r:id="rId95"/>
    <p:sldId id="689" r:id="rId96"/>
    <p:sldId id="690" r:id="rId97"/>
    <p:sldId id="691" r:id="rId98"/>
    <p:sldId id="692" r:id="rId99"/>
    <p:sldId id="693" r:id="rId100"/>
    <p:sldId id="694" r:id="rId101"/>
    <p:sldId id="695" r:id="rId102"/>
    <p:sldId id="696" r:id="rId103"/>
    <p:sldId id="697" r:id="rId104"/>
    <p:sldId id="698" r:id="rId105"/>
    <p:sldId id="699" r:id="rId106"/>
    <p:sldId id="700" r:id="rId107"/>
    <p:sldId id="701" r:id="rId108"/>
    <p:sldId id="702" r:id="rId109"/>
    <p:sldId id="703" r:id="rId110"/>
    <p:sldId id="704" r:id="rId111"/>
    <p:sldId id="705" r:id="rId112"/>
    <p:sldId id="706" r:id="rId113"/>
    <p:sldId id="707" r:id="rId114"/>
    <p:sldId id="708" r:id="rId115"/>
    <p:sldId id="709" r:id="rId116"/>
    <p:sldId id="710" r:id="rId117"/>
    <p:sldId id="711" r:id="rId118"/>
    <p:sldId id="712" r:id="rId119"/>
    <p:sldId id="713" r:id="rId120"/>
    <p:sldId id="714" r:id="rId121"/>
    <p:sldId id="715" r:id="rId122"/>
    <p:sldId id="716" r:id="rId123"/>
    <p:sldId id="717" r:id="rId124"/>
    <p:sldId id="718" r:id="rId125"/>
    <p:sldId id="719" r:id="rId126"/>
    <p:sldId id="720" r:id="rId127"/>
    <p:sldId id="721" r:id="rId128"/>
    <p:sldId id="722" r:id="rId129"/>
    <p:sldId id="729" r:id="rId130"/>
    <p:sldId id="730" r:id="rId131"/>
    <p:sldId id="726" r:id="rId132"/>
    <p:sldId id="731" r:id="rId133"/>
    <p:sldId id="733" r:id="rId134"/>
    <p:sldId id="732" r:id="rId135"/>
    <p:sldId id="734" r:id="rId136"/>
    <p:sldId id="735" r:id="rId137"/>
    <p:sldId id="736" r:id="rId138"/>
    <p:sldId id="737" r:id="rId139"/>
    <p:sldId id="750" r:id="rId140"/>
    <p:sldId id="748" r:id="rId141"/>
    <p:sldId id="749" r:id="rId142"/>
    <p:sldId id="738" r:id="rId143"/>
    <p:sldId id="739" r:id="rId1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A63F1CF7-A096-4FC4-8BF3-8CF05756BCB8}">
          <p14:sldIdLst>
            <p14:sldId id="408"/>
          </p14:sldIdLst>
        </p14:section>
        <p14:section name="Untitled Section" id="{9CA319FF-A323-44EC-B7DF-F6C39BAFB76C}">
          <p14:sldIdLst>
            <p14:sldId id="728"/>
            <p14:sldId id="602"/>
            <p14:sldId id="603"/>
            <p14:sldId id="604"/>
            <p14:sldId id="605"/>
            <p14:sldId id="606"/>
            <p14:sldId id="607"/>
            <p14:sldId id="608"/>
            <p14:sldId id="740"/>
            <p14:sldId id="741"/>
            <p14:sldId id="742"/>
            <p14:sldId id="743"/>
            <p14:sldId id="744"/>
            <p14:sldId id="745"/>
            <p14:sldId id="746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9"/>
            <p14:sldId id="618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9"/>
            <p14:sldId id="730"/>
            <p14:sldId id="726"/>
            <p14:sldId id="731"/>
            <p14:sldId id="733"/>
            <p14:sldId id="732"/>
            <p14:sldId id="734"/>
            <p14:sldId id="735"/>
            <p14:sldId id="736"/>
            <p14:sldId id="737"/>
            <p14:sldId id="750"/>
            <p14:sldId id="748"/>
            <p14:sldId id="749"/>
            <p14:sldId id="738"/>
            <p14:sldId id="7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20" autoAdjust="0"/>
    <p:restoredTop sz="83848" autoAdjust="0"/>
  </p:normalViewPr>
  <p:slideViewPr>
    <p:cSldViewPr>
      <p:cViewPr varScale="1">
        <p:scale>
          <a:sx n="84" d="100"/>
          <a:sy n="84" d="100"/>
        </p:scale>
        <p:origin x="231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144152"/>
    </p:cViewPr>
  </p:sorter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11/1/2023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15480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Adapted from the slides by Douglas Wilhelm Harder of U Waterloo (https://ece.uwaterloo.ca/~dwharder/aads/Lecture_materials/)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May also contain</a:t>
            </a:r>
            <a:r>
              <a:rPr lang="en-CA" altLang="zh-CN" sz="1200" baseline="0" dirty="0">
                <a:solidFill>
                  <a:srgbClr val="000000"/>
                </a:solidFill>
                <a:latin typeface="Arial"/>
                <a:cs typeface="+mn-cs"/>
              </a:rPr>
              <a:t> material from the s</a:t>
            </a:r>
            <a:r>
              <a:rPr lang="en-US" altLang="zh-CN" dirty="0" err="1"/>
              <a:t>lides</a:t>
            </a:r>
            <a:r>
              <a:rPr lang="en-US" altLang="zh-CN" dirty="0"/>
              <a:t> at https://courses.cs.washington.edu/courses/cse326/03wi/326lecturesb.shtml (by Dan </a:t>
            </a:r>
            <a:r>
              <a:rPr lang="en-US" altLang="zh-CN" dirty="0" err="1"/>
              <a:t>Suciu</a:t>
            </a:r>
            <a:r>
              <a:rPr lang="en-US" altLang="zh-CN" dirty="0"/>
              <a:t> of U Wash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内容包含：</a:t>
            </a:r>
            <a:endParaRPr lang="en-US" altLang="zh-CN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1</a:t>
            </a:r>
            <a:r>
              <a:rPr lang="en-US" altLang="zh-CN" dirty="0"/>
              <a:t>. quick sort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2. </a:t>
            </a:r>
            <a:r>
              <a:rPr lang="zh-CN" altLang="en-US" dirty="0"/>
              <a:t>螺栓螺帽配对问题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3. </a:t>
            </a:r>
            <a:r>
              <a:rPr lang="zh-CN" altLang="en-US" dirty="0"/>
              <a:t>主定理（基础）</a:t>
            </a:r>
            <a:endParaRPr lang="en-US" altLang="zh-CN" dirty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7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638278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482134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910974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186223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788846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359184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785383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96408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062354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672081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6242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为了坑小，选三个位置的中位数</a:t>
            </a:r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A60874-4FFE-4E6D-90ED-4A0D5BF40A42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517692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185669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993828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750572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724642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419674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049297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902457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945349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67125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86957D-5DC8-4474-B8E4-A36900404EA4}" type="slidenum">
              <a:rPr lang="en-CA" smtClean="0"/>
              <a:pPr>
                <a:defRPr/>
              </a:pPr>
              <a:t>125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503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46F4A6-E965-4FE0-96E2-83FB510141C9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496632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9B0845-BC6E-4945-9856-AE42D00AF689}" type="slidenum">
              <a:rPr lang="en-CA" smtClean="0"/>
              <a:pPr>
                <a:defRPr/>
              </a:pPr>
              <a:t>126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597183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52AB9AC-7B33-4546-BC05-3E2CABA03579}" type="slidenum">
              <a:rPr lang="en-CA" smtClean="0"/>
              <a:pPr>
                <a:defRPr/>
              </a:pPr>
              <a:t>127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25466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CA" altLang="en-US" dirty="0"/>
              <a:t>The order statistic for the median of three medians is (36*(-2*x^3+3*x^2))*(1+2*x^3-3*x^2)*x*(1-x)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77D713-5FE0-47B9-88B6-507C5A5CD36D}" type="slidenum">
              <a:rPr lang="en-CA" smtClean="0"/>
              <a:pPr>
                <a:defRPr/>
              </a:pPr>
              <a:t>128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354119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AE34D0-CB8B-49DF-A99A-9DF475A81873}" type="slidenum">
              <a:rPr lang="en-CA" smtClean="0"/>
              <a:pPr>
                <a:defRPr/>
              </a:pPr>
              <a:t>131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400428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3014AD-377A-453F-8A7F-A2B371103EDB}" type="slidenum">
              <a:rPr lang="en-CA" smtClean="0"/>
              <a:pPr>
                <a:defRPr/>
              </a:pPr>
              <a:t>133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319916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70451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395452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multiply two n-bit integers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655618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550358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2394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CA" altLang="en-US" dirty="0"/>
              <a:t>We</a:t>
            </a:r>
            <a:r>
              <a:rPr lang="en-CA" altLang="en-US" baseline="0" dirty="0"/>
              <a:t> ½ to choose the first half nodes and then on </a:t>
            </a:r>
            <a:r>
              <a:rPr lang="en-CA" altLang="en-US" baseline="0" dirty="0" err="1"/>
              <a:t>avg</a:t>
            </a:r>
            <a:r>
              <a:rPr lang="en-CA" altLang="en-US" baseline="0" dirty="0"/>
              <a:t> we will separate the half into anther half, the same separation happens if we choose one item from the second half. </a:t>
            </a:r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1A482-25FD-4D4A-AF68-44955A6CFCF3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89757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140647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923155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354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E704C3-5674-4A5D-81FD-20EDB8D71A20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24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E704C3-5674-4A5D-81FD-20EDB8D71A20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77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DA4FA0-37EB-4C32-955B-96576130B067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1887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1B4CB5-8240-4D0D-8BEB-2DC93D1F9BAA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266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C13DFB-FD9F-4C31-8625-8FC92E16C6D6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5628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3B51F7-03D7-4651-BFAF-6930D7F1DA6D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579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4348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87F5C89-D69B-4A6D-B353-E14AE013752C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21049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B3BE88-B569-48F7-9607-D8085FD0FC7A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1601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7270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4977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09103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52990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78902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65349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57037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310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1212F5-7AD7-4188-815E-3C21D52D5270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67876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5710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65083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41006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8340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0012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65764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06520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82044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87791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057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Heap </a:t>
            </a:r>
            <a:r>
              <a:rPr lang="zh-CN" altLang="en-US" dirty="0"/>
              <a:t>和</a:t>
            </a:r>
            <a:r>
              <a:rPr lang="en-US" altLang="zh-CN" dirty="0"/>
              <a:t>merge </a:t>
            </a:r>
            <a:r>
              <a:rPr lang="zh-CN" altLang="en-US" dirty="0"/>
              <a:t>都是</a:t>
            </a:r>
            <a:r>
              <a:rPr lang="en-US" altLang="zh-CN" dirty="0" err="1"/>
              <a:t>nlogn</a:t>
            </a:r>
            <a:endParaRPr lang="en-US" altLang="zh-CN" dirty="0"/>
          </a:p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785D73-E182-47FE-9F6E-B8C7B2B562C1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81957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68088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4946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1530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4495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77589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67625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79594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45802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24410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8893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07AC4F-42B3-49A1-BB36-C1C07296EFD5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42812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94909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29054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78757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0800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9940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57870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50237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41020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17021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1488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选了</a:t>
            </a:r>
            <a:r>
              <a:rPr lang="en-US" altLang="zh-CN" dirty="0"/>
              <a:t>44</a:t>
            </a:r>
            <a:r>
              <a:rPr lang="zh-CN" altLang="en-US" dirty="0"/>
              <a:t>，前面小，后面大，那么</a:t>
            </a:r>
            <a:r>
              <a:rPr lang="en-US" altLang="zh-CN" dirty="0"/>
              <a:t>44</a:t>
            </a:r>
            <a:r>
              <a:rPr lang="zh-CN" altLang="en-US" dirty="0"/>
              <a:t>现在在正确的位置上</a:t>
            </a:r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B4AFE-58E7-4A3A-A82F-2A902756D66D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71348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49174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49043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62176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06031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663162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7713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36213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43009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60164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0404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如果和</a:t>
            </a:r>
            <a:r>
              <a:rPr lang="en-US" altLang="zh-CN" dirty="0"/>
              <a:t>merge sort </a:t>
            </a:r>
            <a:r>
              <a:rPr lang="zh-CN" altLang="en-US" dirty="0"/>
              <a:t>一样的策略，并且前后差不多长，会得到</a:t>
            </a:r>
            <a:r>
              <a:rPr lang="en-US" altLang="zh-CN" dirty="0" err="1"/>
              <a:t>nlogn</a:t>
            </a:r>
            <a:r>
              <a:rPr lang="zh-CN" altLang="en-US" dirty="0"/>
              <a:t>，</a:t>
            </a:r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8CAC08-EF65-4D41-83C1-B252837249FB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23936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85440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2096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39086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302522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0745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737828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115495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53905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778525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1055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Worst case</a:t>
            </a:r>
            <a:r>
              <a:rPr lang="zh-CN" altLang="en-US" dirty="0"/>
              <a:t>：每一次都选最小的做</a:t>
            </a:r>
            <a:r>
              <a:rPr lang="en-US" altLang="zh-CN" dirty="0"/>
              <a:t>pivot</a:t>
            </a:r>
            <a:r>
              <a:rPr lang="zh-CN" altLang="en-US" dirty="0"/>
              <a:t>，复杂度</a:t>
            </a:r>
            <a:r>
              <a:rPr lang="en-US" altLang="zh-CN" dirty="0"/>
              <a:t>n</a:t>
            </a:r>
            <a:r>
              <a:rPr lang="zh-CN" altLang="en-US" dirty="0"/>
              <a:t>方</a:t>
            </a:r>
            <a:endParaRPr lang="en-US" altLang="zh-CN" dirty="0"/>
          </a:p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49CE2B-23E7-4F50-A4B3-4165326E17CA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697983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015426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72499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00102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144805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03940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780722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132470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394668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0244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9662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最好就是每次选中位数</a:t>
            </a:r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225CE8-53EE-491E-84D1-AEE6AEA35F06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587599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616079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459735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982985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83397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905962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84492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071859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420124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64723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4095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pic>
        <p:nvPicPr>
          <p:cNvPr id="5" name="Picture 2" descr="C:\Users\dwharder\Desktop\cc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97863" y="6373813"/>
            <a:ext cx="67945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hyperlink" Target="http://www.wisdom.weizmann.ac.il/~naor/PUZZLES/nuts_hint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7.bin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5.wmf"/><Relationship Id="rId4" Type="http://schemas.openxmlformats.org/officeDocument/2006/relationships/image" Target="../media/image16.png"/><Relationship Id="rId9" Type="http://schemas.openxmlformats.org/officeDocument/2006/relationships/oleObject" Target="../embeddings/oleObject6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anchor="ctr">
            <a:normAutofit fontScale="9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/>
              <a:t>CS101 Algorithms and Data Structures</a:t>
            </a: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 typeface="Arial" charset="0"/>
              <a:buNone/>
            </a:pP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4" name="Subtitle 1"/>
          <p:cNvSpPr txBox="1">
            <a:spLocks/>
          </p:cNvSpPr>
          <p:nvPr/>
        </p:nvSpPr>
        <p:spPr>
          <a:xfrm>
            <a:off x="1295400" y="3754438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zh-CN" dirty="0">
                <a:solidFill>
                  <a:prstClr val="black"/>
                </a:solidFill>
              </a:rPr>
              <a:t>Quick Sort</a:t>
            </a:r>
          </a:p>
          <a:p>
            <a:pPr marL="0" indent="0" algn="ctr" eaLnBrk="1" hangingPunct="1">
              <a:buFont typeface="Arial" charset="0"/>
              <a:buNone/>
            </a:pPr>
            <a:r>
              <a:rPr lang="en-US" altLang="zh-CN" dirty="0">
                <a:solidFill>
                  <a:prstClr val="black"/>
                </a:solidFill>
              </a:rPr>
              <a:t>Textbook </a:t>
            </a:r>
            <a:r>
              <a:rPr lang="en-US" altLang="zh-CN" dirty="0" err="1">
                <a:solidFill>
                  <a:prstClr val="black"/>
                </a:solidFill>
              </a:rPr>
              <a:t>Ch</a:t>
            </a:r>
            <a:r>
              <a:rPr lang="en-US" altLang="zh-CN">
                <a:solidFill>
                  <a:prstClr val="black"/>
                </a:solidFill>
              </a:rPr>
              <a:t> 2.7</a:t>
            </a:r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640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BST representation</a:t>
            </a:r>
            <a:endParaRPr lang="zh-CN" altLang="en-US" dirty="0"/>
          </a:p>
        </p:txBody>
      </p:sp>
      <p:graphicFrame>
        <p:nvGraphicFramePr>
          <p:cNvPr id="4" name="表格"/>
          <p:cNvGraphicFramePr/>
          <p:nvPr>
            <p:extLst>
              <p:ext uri="{D42A27DB-BD31-4B8C-83A1-F6EECF244321}">
                <p14:modId xmlns:p14="http://schemas.microsoft.com/office/powerpoint/2010/main" val="3493239396"/>
              </p:ext>
            </p:extLst>
          </p:nvPr>
        </p:nvGraphicFramePr>
        <p:xfrm>
          <a:off x="683568" y="1534526"/>
          <a:ext cx="7901686" cy="609600"/>
        </p:xfrm>
        <a:graphic>
          <a:graphicData uri="http://schemas.openxmlformats.org/drawingml/2006/table">
            <a:tbl>
              <a:tblPr/>
              <a:tblGrid>
                <a:gridCol w="607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7</a:t>
                      </a:r>
                    </a:p>
                  </a:txBody>
                  <a:tcPr marL="0" marR="0" marT="0" marB="0" anchor="ctr" horzOverflow="overflow">
                    <a:lnL w="28575">
                      <a:miter lim="400000"/>
                    </a:lnL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6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 dirty="0"/>
                        <a:t>a</a:t>
                      </a:r>
                      <a:r>
                        <a:rPr baseline="-5999" dirty="0"/>
                        <a:t>12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3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11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8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9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1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4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10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 dirty="0"/>
                        <a:t>a</a:t>
                      </a:r>
                      <a:r>
                        <a:rPr baseline="-5999" dirty="0"/>
                        <a:t>2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13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 dirty="0"/>
                        <a:t>a</a:t>
                      </a:r>
                      <a:r>
                        <a:rPr baseline="-5999" dirty="0"/>
                        <a:t>5</a:t>
                      </a:r>
                    </a:p>
                  </a:txBody>
                  <a:tcPr marL="0" marR="0" marT="0" marB="0" anchor="ctr" horzOverflow="overflow">
                    <a:lnR w="28575">
                      <a:miter lim="400000"/>
                    </a:lnR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he original array of elements A"/>
          <p:cNvSpPr txBox="1"/>
          <p:nvPr/>
        </p:nvSpPr>
        <p:spPr>
          <a:xfrm>
            <a:off x="495199" y="1187677"/>
            <a:ext cx="325736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0" dirty="0">
                <a:latin typeface="Arial" panose="020B0604020202020204" pitchFamily="34" charset="0"/>
                <a:cs typeface="Arial" panose="020B0604020202020204" pitchFamily="34" charset="0"/>
              </a:rPr>
              <a:t>he original array of elements A</a:t>
            </a:r>
          </a:p>
        </p:txBody>
      </p:sp>
      <p:sp>
        <p:nvSpPr>
          <p:cNvPr id="7" name="线条"/>
          <p:cNvSpPr/>
          <p:nvPr/>
        </p:nvSpPr>
        <p:spPr>
          <a:xfrm flipH="1" flipV="1">
            <a:off x="4783636" y="3065437"/>
            <a:ext cx="488827" cy="259889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8" name="成组"/>
          <p:cNvGrpSpPr/>
          <p:nvPr/>
        </p:nvGrpSpPr>
        <p:grpSpPr>
          <a:xfrm>
            <a:off x="810333" y="2891171"/>
            <a:ext cx="1654957" cy="1270000"/>
            <a:chOff x="565398" y="0"/>
            <a:chExt cx="1654956" cy="1270000"/>
          </a:xfrm>
        </p:grpSpPr>
        <p:sp>
          <p:nvSpPr>
            <p:cNvPr id="9" name="first pivot in…"/>
            <p:cNvSpPr/>
            <p:nvPr/>
          </p:nvSpPr>
          <p:spPr>
            <a:xfrm>
              <a:off x="565398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rPr dirty="0"/>
                <a:t>first pivot in</a:t>
              </a:r>
            </a:p>
            <a:p>
              <a:r>
                <a:rPr dirty="0"/>
                <a:t>left subarray</a:t>
              </a:r>
            </a:p>
          </p:txBody>
        </p:sp>
        <p:sp>
          <p:nvSpPr>
            <p:cNvPr id="10" name="线条"/>
            <p:cNvSpPr/>
            <p:nvPr/>
          </p:nvSpPr>
          <p:spPr>
            <a:xfrm flipH="1" flipV="1">
              <a:off x="1309680" y="469900"/>
              <a:ext cx="910675" cy="497428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1" name="成组"/>
          <p:cNvGrpSpPr/>
          <p:nvPr/>
        </p:nvGrpSpPr>
        <p:grpSpPr>
          <a:xfrm>
            <a:off x="3347864" y="1534129"/>
            <a:ext cx="2933701" cy="1055418"/>
            <a:chOff x="0" y="549276"/>
            <a:chExt cx="2933700" cy="1055418"/>
          </a:xfrm>
        </p:grpSpPr>
        <p:sp>
          <p:nvSpPr>
            <p:cNvPr id="13" name="first pivot…"/>
            <p:cNvSpPr/>
            <p:nvPr/>
          </p:nvSpPr>
          <p:spPr>
            <a:xfrm>
              <a:off x="0" y="1358900"/>
              <a:ext cx="2933700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r>
                <a:rPr dirty="0"/>
                <a:t>first pivot</a:t>
              </a:r>
            </a:p>
            <a:p>
              <a:r>
                <a:rPr dirty="0"/>
                <a:t>(chosen uniformly at random)</a:t>
              </a:r>
            </a:p>
          </p:txBody>
        </p:sp>
        <p:sp>
          <p:nvSpPr>
            <p:cNvPr id="12" name="正方形"/>
            <p:cNvSpPr/>
            <p:nvPr/>
          </p:nvSpPr>
          <p:spPr>
            <a:xfrm>
              <a:off x="983381" y="549276"/>
              <a:ext cx="609601" cy="609600"/>
            </a:xfrm>
            <a:prstGeom prst="rect">
              <a:avLst/>
            </a:prstGeom>
            <a:solidFill>
              <a:srgbClr val="8D3124">
                <a:alpha val="3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" name="线条"/>
            <p:cNvSpPr/>
            <p:nvPr/>
          </p:nvSpPr>
          <p:spPr>
            <a:xfrm flipH="1">
              <a:off x="1278353" y="1113105"/>
              <a:ext cx="1" cy="491589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5" name="成组"/>
          <p:cNvGrpSpPr/>
          <p:nvPr/>
        </p:nvGrpSpPr>
        <p:grpSpPr>
          <a:xfrm>
            <a:off x="1497511" y="3152979"/>
            <a:ext cx="6312194" cy="3232532"/>
            <a:chOff x="0" y="-84848"/>
            <a:chExt cx="6312194" cy="3232532"/>
          </a:xfrm>
        </p:grpSpPr>
        <p:cxnSp>
          <p:nvCxnSpPr>
            <p:cNvPr id="16" name="连接线"/>
            <p:cNvCxnSpPr>
              <a:cxnSpLocks/>
              <a:stCxn id="18" idx="2"/>
              <a:endCxn id="24" idx="0"/>
            </p:cNvCxnSpPr>
            <p:nvPr/>
          </p:nvCxnSpPr>
          <p:spPr>
            <a:xfrm flipH="1">
              <a:off x="1206500" y="161428"/>
              <a:ext cx="2644199" cy="3973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7" name="连接线"/>
            <p:cNvCxnSpPr>
              <a:cxnSpLocks/>
              <a:stCxn id="18" idx="6"/>
              <a:endCxn id="21" idx="0"/>
            </p:cNvCxnSpPr>
            <p:nvPr/>
          </p:nvCxnSpPr>
          <p:spPr>
            <a:xfrm>
              <a:off x="4333299" y="161428"/>
              <a:ext cx="784948" cy="34716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8" name="a9"/>
            <p:cNvSpPr/>
            <p:nvPr/>
          </p:nvSpPr>
          <p:spPr>
            <a:xfrm>
              <a:off x="3850699" y="-84848"/>
              <a:ext cx="482600" cy="492551"/>
            </a:xfrm>
            <a:prstGeom prst="ellipse">
              <a:avLst/>
            </a:prstGeom>
            <a:solidFill>
              <a:srgbClr val="FBE8E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 dirty="0"/>
                <a:t>a</a:t>
              </a:r>
              <a:r>
                <a:rPr baseline="-5999" dirty="0"/>
                <a:t>9</a:t>
              </a:r>
            </a:p>
          </p:txBody>
        </p:sp>
        <p:cxnSp>
          <p:nvCxnSpPr>
            <p:cNvPr id="19" name="连接线"/>
            <p:cNvCxnSpPr>
              <a:cxnSpLocks/>
              <a:stCxn id="21" idx="0"/>
              <a:endCxn id="29" idx="0"/>
            </p:cNvCxnSpPr>
            <p:nvPr/>
          </p:nvCxnSpPr>
          <p:spPr>
            <a:xfrm>
              <a:off x="5118247" y="508592"/>
              <a:ext cx="933450" cy="63440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20" name="连接线"/>
            <p:cNvCxnSpPr>
              <a:cxnSpLocks/>
              <a:stCxn id="21" idx="0"/>
              <a:endCxn id="27" idx="0"/>
            </p:cNvCxnSpPr>
            <p:nvPr/>
          </p:nvCxnSpPr>
          <p:spPr>
            <a:xfrm flipH="1">
              <a:off x="4603897" y="508592"/>
              <a:ext cx="514350" cy="63440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21" name="a11"/>
            <p:cNvSpPr/>
            <p:nvPr/>
          </p:nvSpPr>
          <p:spPr>
            <a:xfrm>
              <a:off x="4857749" y="508592"/>
              <a:ext cx="520995" cy="49742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600" i="1" dirty="0"/>
                <a:t>a</a:t>
              </a:r>
              <a:r>
                <a:rPr sz="1600" baseline="-5999" dirty="0"/>
                <a:t>11</a:t>
              </a:r>
            </a:p>
          </p:txBody>
        </p:sp>
        <p:cxnSp>
          <p:nvCxnSpPr>
            <p:cNvPr id="22" name="连接线"/>
            <p:cNvCxnSpPr>
              <a:cxnSpLocks/>
              <a:stCxn id="24" idx="0"/>
              <a:endCxn id="39" idx="0"/>
            </p:cNvCxnSpPr>
            <p:nvPr/>
          </p:nvCxnSpPr>
          <p:spPr>
            <a:xfrm flipH="1">
              <a:off x="241300" y="558800"/>
              <a:ext cx="965200" cy="5842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23" name="连接线"/>
            <p:cNvCxnSpPr>
              <a:cxnSpLocks/>
              <a:stCxn id="24" idx="6"/>
              <a:endCxn id="26" idx="0"/>
            </p:cNvCxnSpPr>
            <p:nvPr/>
          </p:nvCxnSpPr>
          <p:spPr>
            <a:xfrm>
              <a:off x="1447800" y="807514"/>
              <a:ext cx="1338654" cy="2004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24" name="a3"/>
            <p:cNvSpPr/>
            <p:nvPr/>
          </p:nvSpPr>
          <p:spPr>
            <a:xfrm>
              <a:off x="965200" y="558800"/>
              <a:ext cx="482600" cy="49742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3</a:t>
              </a:r>
            </a:p>
          </p:txBody>
        </p:sp>
        <p:cxnSp>
          <p:nvCxnSpPr>
            <p:cNvPr id="25" name="连接线"/>
            <p:cNvCxnSpPr>
              <a:cxnSpLocks/>
              <a:stCxn id="26" idx="2"/>
              <a:endCxn id="37" idx="0"/>
            </p:cNvCxnSpPr>
            <p:nvPr/>
          </p:nvCxnSpPr>
          <p:spPr>
            <a:xfrm flipH="1">
              <a:off x="1648996" y="1256704"/>
              <a:ext cx="896157" cy="33271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26" name="a8"/>
            <p:cNvSpPr/>
            <p:nvPr/>
          </p:nvSpPr>
          <p:spPr>
            <a:xfrm>
              <a:off x="2545153" y="1007990"/>
              <a:ext cx="482601" cy="49742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8</a:t>
              </a:r>
            </a:p>
          </p:txBody>
        </p:sp>
        <p:sp>
          <p:nvSpPr>
            <p:cNvPr id="27" name="a10"/>
            <p:cNvSpPr/>
            <p:nvPr/>
          </p:nvSpPr>
          <p:spPr>
            <a:xfrm>
              <a:off x="4343400" y="1143000"/>
              <a:ext cx="520994" cy="5207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600" i="1" dirty="0"/>
                <a:t>a</a:t>
              </a:r>
              <a:r>
                <a:rPr sz="1600" baseline="-5999" dirty="0"/>
                <a:t>10</a:t>
              </a:r>
            </a:p>
          </p:txBody>
        </p:sp>
        <p:cxnSp>
          <p:nvCxnSpPr>
            <p:cNvPr id="28" name="连接线"/>
            <p:cNvCxnSpPr>
              <a:cxnSpLocks/>
              <a:stCxn id="29" idx="0"/>
              <a:endCxn id="30" idx="0"/>
            </p:cNvCxnSpPr>
            <p:nvPr/>
          </p:nvCxnSpPr>
          <p:spPr>
            <a:xfrm flipH="1">
              <a:off x="5575801" y="1143000"/>
              <a:ext cx="475896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29" name="a13"/>
            <p:cNvSpPr/>
            <p:nvPr/>
          </p:nvSpPr>
          <p:spPr>
            <a:xfrm>
              <a:off x="5791200" y="1143000"/>
              <a:ext cx="520994" cy="5080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600" i="1" dirty="0"/>
                <a:t>a</a:t>
              </a:r>
              <a:r>
                <a:rPr sz="1600" baseline="-5999" dirty="0"/>
                <a:t>13</a:t>
              </a:r>
            </a:p>
          </p:txBody>
        </p:sp>
        <p:sp>
          <p:nvSpPr>
            <p:cNvPr id="30" name="a12"/>
            <p:cNvSpPr/>
            <p:nvPr/>
          </p:nvSpPr>
          <p:spPr>
            <a:xfrm>
              <a:off x="5308600" y="1587500"/>
              <a:ext cx="534402" cy="546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600" i="1" dirty="0"/>
                <a:t>a</a:t>
              </a:r>
              <a:r>
                <a:rPr sz="1600" baseline="-5999" dirty="0"/>
                <a:t>12</a:t>
              </a:r>
            </a:p>
          </p:txBody>
        </p:sp>
        <p:cxnSp>
          <p:nvCxnSpPr>
            <p:cNvPr id="31" name="连接线"/>
            <p:cNvCxnSpPr>
              <a:cxnSpLocks/>
              <a:stCxn id="37" idx="0"/>
              <a:endCxn id="34" idx="0"/>
            </p:cNvCxnSpPr>
            <p:nvPr/>
          </p:nvCxnSpPr>
          <p:spPr>
            <a:xfrm>
              <a:off x="1648996" y="1589416"/>
              <a:ext cx="1005304" cy="50608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32" name="连接线"/>
            <p:cNvCxnSpPr>
              <a:cxnSpLocks/>
              <a:stCxn id="34" idx="0"/>
              <a:endCxn id="36" idx="0"/>
            </p:cNvCxnSpPr>
            <p:nvPr/>
          </p:nvCxnSpPr>
          <p:spPr>
            <a:xfrm flipH="1">
              <a:off x="2119898" y="2095500"/>
              <a:ext cx="534402" cy="5461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33" name="连接线"/>
            <p:cNvCxnSpPr>
              <a:cxnSpLocks/>
              <a:stCxn id="34" idx="0"/>
              <a:endCxn id="35" idx="0"/>
            </p:cNvCxnSpPr>
            <p:nvPr/>
          </p:nvCxnSpPr>
          <p:spPr>
            <a:xfrm>
              <a:off x="2654300" y="2095500"/>
              <a:ext cx="482600" cy="5461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34" name="a6"/>
            <p:cNvSpPr/>
            <p:nvPr/>
          </p:nvSpPr>
          <p:spPr>
            <a:xfrm>
              <a:off x="2413000" y="2095500"/>
              <a:ext cx="482600" cy="47267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6</a:t>
              </a:r>
            </a:p>
          </p:txBody>
        </p:sp>
        <p:sp>
          <p:nvSpPr>
            <p:cNvPr id="35" name="a7"/>
            <p:cNvSpPr/>
            <p:nvPr/>
          </p:nvSpPr>
          <p:spPr>
            <a:xfrm>
              <a:off x="2895600" y="2641600"/>
              <a:ext cx="482600" cy="50608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7</a:t>
              </a:r>
            </a:p>
          </p:txBody>
        </p:sp>
        <p:sp>
          <p:nvSpPr>
            <p:cNvPr id="36" name="a5"/>
            <p:cNvSpPr/>
            <p:nvPr/>
          </p:nvSpPr>
          <p:spPr>
            <a:xfrm>
              <a:off x="1890295" y="2641600"/>
              <a:ext cx="459205" cy="50608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5</a:t>
              </a:r>
            </a:p>
          </p:txBody>
        </p:sp>
        <p:sp>
          <p:nvSpPr>
            <p:cNvPr id="37" name="a4"/>
            <p:cNvSpPr/>
            <p:nvPr/>
          </p:nvSpPr>
          <p:spPr>
            <a:xfrm>
              <a:off x="1407696" y="1589416"/>
              <a:ext cx="482599" cy="49231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4</a:t>
              </a:r>
            </a:p>
          </p:txBody>
        </p:sp>
        <p:cxnSp>
          <p:nvCxnSpPr>
            <p:cNvPr id="38" name="连接线"/>
            <p:cNvCxnSpPr>
              <a:cxnSpLocks/>
              <a:stCxn id="39" idx="0"/>
              <a:endCxn id="40" idx="0"/>
            </p:cNvCxnSpPr>
            <p:nvPr/>
          </p:nvCxnSpPr>
          <p:spPr>
            <a:xfrm>
              <a:off x="241300" y="1143000"/>
              <a:ext cx="472112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39" name="a1"/>
            <p:cNvSpPr/>
            <p:nvPr/>
          </p:nvSpPr>
          <p:spPr>
            <a:xfrm>
              <a:off x="0" y="1143000"/>
              <a:ext cx="482600" cy="4445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 dirty="0"/>
                <a:t>a</a:t>
              </a:r>
              <a:r>
                <a:rPr baseline="-5999" dirty="0"/>
                <a:t>1</a:t>
              </a:r>
            </a:p>
          </p:txBody>
        </p:sp>
        <p:sp>
          <p:nvSpPr>
            <p:cNvPr id="40" name="a2"/>
            <p:cNvSpPr/>
            <p:nvPr/>
          </p:nvSpPr>
          <p:spPr>
            <a:xfrm>
              <a:off x="482600" y="1663700"/>
              <a:ext cx="461624" cy="47267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 dirty="0"/>
                <a:t>a</a:t>
              </a:r>
              <a:r>
                <a:rPr baseline="-5999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815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  <p:bldP spid="8" grpId="0" animBg="1" advAuto="0"/>
      <p:bldP spid="11" grpId="0" animBg="1" advAuto="0"/>
      <p:bldP spid="15" grpId="0" animBg="1" advAuto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16 ) </a:t>
            </a:r>
            <a:endParaRPr lang="en-CA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12542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 on the second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quicksort( array, 15, 16 );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17, 25 );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40491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17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(17 + 25)/2; // == 21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5924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17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(17 + 25)/2; // == 21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981782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17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(17 + 25)/2; // == 21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00440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17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(17 + 25)/2; // == 21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9" name="Arc 8"/>
          <p:cNvSpPr/>
          <p:nvPr/>
        </p:nvSpPr>
        <p:spPr>
          <a:xfrm flipV="1">
            <a:off x="7852792" y="2105560"/>
            <a:ext cx="891392" cy="963400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c 9"/>
          <p:cNvSpPr/>
          <p:nvPr/>
        </p:nvSpPr>
        <p:spPr>
          <a:xfrm flipV="1">
            <a:off x="6471504" y="2105560"/>
            <a:ext cx="1224136" cy="963400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16310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22;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7185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14133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89;</a:t>
            </a:r>
          </a:p>
        </p:txBody>
      </p:sp>
    </p:spTree>
    <p:extLst>
      <p:ext uri="{BB962C8B-B14F-4D97-AF65-F5344CB8AC3E}">
        <p14:creationId xmlns:p14="http://schemas.microsoft.com/office/powerpoint/2010/main" val="34575522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22;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7185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14133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89;</a:t>
            </a:r>
          </a:p>
        </p:txBody>
      </p:sp>
      <p:sp>
        <p:nvSpPr>
          <p:cNvPr id="18" name="Arc 17"/>
          <p:cNvSpPr/>
          <p:nvPr/>
        </p:nvSpPr>
        <p:spPr>
          <a:xfrm flipV="1">
            <a:off x="6804248" y="2132856"/>
            <a:ext cx="1224135" cy="1008112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50875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20;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19;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411376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08851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89;</a:t>
            </a:r>
          </a:p>
        </p:txBody>
      </p:sp>
    </p:spTree>
    <p:extLst>
      <p:ext uri="{BB962C8B-B14F-4D97-AF65-F5344CB8AC3E}">
        <p14:creationId xmlns:p14="http://schemas.microsoft.com/office/powerpoint/2010/main" val="34576729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20;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19;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411376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08851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89;</a:t>
            </a:r>
          </a:p>
        </p:txBody>
      </p:sp>
      <p:sp>
        <p:nvSpPr>
          <p:cNvPr id="17" name="Arc 16"/>
          <p:cNvSpPr/>
          <p:nvPr/>
        </p:nvSpPr>
        <p:spPr>
          <a:xfrm flipH="1" flipV="1">
            <a:off x="7520074" y="2204864"/>
            <a:ext cx="1286749" cy="805736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Arc 17"/>
          <p:cNvSpPr/>
          <p:nvPr/>
        </p:nvSpPr>
        <p:spPr>
          <a:xfrm rot="6020986" flipH="1" flipV="1">
            <a:off x="6046599" y="3236634"/>
            <a:ext cx="2286174" cy="994822"/>
          </a:xfrm>
          <a:prstGeom prst="arc">
            <a:avLst>
              <a:gd name="adj1" fmla="val 10992143"/>
              <a:gd name="adj2" fmla="val 21219815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0223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BST representation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>
                <a:uFill>
                  <a:solidFill>
                    <a:srgbClr val="0048AA"/>
                  </a:solidFill>
                </a:uFill>
              </a:rPr>
              <a:t>Proposition.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The expected number of compares to quicksort an array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distinct elements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log</a:t>
            </a:r>
            <a:r>
              <a:rPr lang="en-US" altLang="zh-CN" baseline="-202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Pf.</a:t>
            </a:r>
            <a:r>
              <a:rPr lang="en-US" altLang="zh-CN" dirty="0"/>
              <a:t>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Consider BST representation of pivot elements.</a:t>
            </a:r>
          </a:p>
          <a:p>
            <a:pPr lvl="1"/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once if one is an ancestor of the other.</a:t>
            </a: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sp>
        <p:nvSpPr>
          <p:cNvPr id="39" name="a3 and a6 are compared (when a3 is pivot)"/>
          <p:cNvSpPr txBox="1"/>
          <p:nvPr/>
        </p:nvSpPr>
        <p:spPr>
          <a:xfrm>
            <a:off x="6053872" y="3205516"/>
            <a:ext cx="4343401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dirty="0"/>
              <a:t>a</a:t>
            </a:r>
            <a:r>
              <a:rPr baseline="-5999" dirty="0"/>
              <a:t>3</a:t>
            </a:r>
            <a:r>
              <a:rPr dirty="0"/>
              <a:t> and a</a:t>
            </a:r>
            <a:r>
              <a:rPr baseline="-5999" dirty="0"/>
              <a:t>6</a:t>
            </a:r>
            <a:r>
              <a:rPr dirty="0"/>
              <a:t> are compared</a:t>
            </a:r>
            <a:br>
              <a:rPr dirty="0"/>
            </a:br>
            <a:r>
              <a:rPr dirty="0"/>
              <a:t>(when a</a:t>
            </a:r>
            <a:r>
              <a:rPr baseline="-5999" dirty="0"/>
              <a:t>3</a:t>
            </a:r>
            <a:r>
              <a:rPr dirty="0"/>
              <a:t> is pivot)</a:t>
            </a:r>
          </a:p>
        </p:txBody>
      </p:sp>
      <p:sp>
        <p:nvSpPr>
          <p:cNvPr id="40" name="线条"/>
          <p:cNvSpPr/>
          <p:nvPr/>
        </p:nvSpPr>
        <p:spPr>
          <a:xfrm flipH="1" flipV="1">
            <a:off x="2059917" y="3917111"/>
            <a:ext cx="910674" cy="497428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" name="first pivot…"/>
          <p:cNvSpPr txBox="1"/>
          <p:nvPr/>
        </p:nvSpPr>
        <p:spPr>
          <a:xfrm>
            <a:off x="2876548" y="2738945"/>
            <a:ext cx="2933701" cy="55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rPr dirty="0"/>
              <a:t>first pivot</a:t>
            </a:r>
          </a:p>
          <a:p>
            <a:r>
              <a:rPr dirty="0"/>
              <a:t>(chosen uniformly at random)</a:t>
            </a:r>
          </a:p>
        </p:txBody>
      </p:sp>
      <p:sp>
        <p:nvSpPr>
          <p:cNvPr id="42" name="线条"/>
          <p:cNvSpPr/>
          <p:nvPr/>
        </p:nvSpPr>
        <p:spPr>
          <a:xfrm flipH="1" flipV="1">
            <a:off x="4302854" y="3393201"/>
            <a:ext cx="488827" cy="259889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43" name="成组"/>
          <p:cNvGrpSpPr/>
          <p:nvPr/>
        </p:nvGrpSpPr>
        <p:grpSpPr>
          <a:xfrm>
            <a:off x="2169499" y="3608421"/>
            <a:ext cx="5192793" cy="2902357"/>
            <a:chOff x="-95247" y="-300957"/>
            <a:chExt cx="6462348" cy="3457607"/>
          </a:xfrm>
        </p:grpSpPr>
        <p:cxnSp>
          <p:nvCxnSpPr>
            <p:cNvPr id="44" name="连接线"/>
            <p:cNvCxnSpPr>
              <a:cxnSpLocks/>
              <a:stCxn id="46" idx="2"/>
              <a:endCxn id="52" idx="0"/>
            </p:cNvCxnSpPr>
            <p:nvPr/>
          </p:nvCxnSpPr>
          <p:spPr>
            <a:xfrm flipH="1">
              <a:off x="1222371" y="-49714"/>
              <a:ext cx="2124079" cy="60851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5" name="连接线"/>
            <p:cNvCxnSpPr>
              <a:cxnSpLocks/>
              <a:stCxn id="46" idx="6"/>
              <a:endCxn id="49" idx="0"/>
            </p:cNvCxnSpPr>
            <p:nvPr/>
          </p:nvCxnSpPr>
          <p:spPr>
            <a:xfrm>
              <a:off x="3829049" y="-49714"/>
              <a:ext cx="1285843" cy="60851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46" name="a9"/>
            <p:cNvSpPr/>
            <p:nvPr/>
          </p:nvSpPr>
          <p:spPr>
            <a:xfrm>
              <a:off x="3346450" y="-300957"/>
              <a:ext cx="482600" cy="50248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9</a:t>
              </a:r>
            </a:p>
          </p:txBody>
        </p:sp>
        <p:cxnSp>
          <p:nvCxnSpPr>
            <p:cNvPr id="47" name="连接线"/>
            <p:cNvCxnSpPr>
              <a:cxnSpLocks/>
              <a:stCxn id="49" idx="6"/>
              <a:endCxn id="57" idx="0"/>
            </p:cNvCxnSpPr>
            <p:nvPr/>
          </p:nvCxnSpPr>
          <p:spPr>
            <a:xfrm>
              <a:off x="5403786" y="816323"/>
              <a:ext cx="675364" cy="3266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8" name="连接线"/>
            <p:cNvCxnSpPr>
              <a:cxnSpLocks/>
              <a:stCxn id="49" idx="0"/>
              <a:endCxn id="55" idx="0"/>
            </p:cNvCxnSpPr>
            <p:nvPr/>
          </p:nvCxnSpPr>
          <p:spPr>
            <a:xfrm flipH="1">
              <a:off x="4632292" y="558798"/>
              <a:ext cx="482601" cy="58420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49" name="a11"/>
            <p:cNvSpPr/>
            <p:nvPr/>
          </p:nvSpPr>
          <p:spPr>
            <a:xfrm>
              <a:off x="4825999" y="558798"/>
              <a:ext cx="577787" cy="51504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11</a:t>
              </a:r>
            </a:p>
          </p:txBody>
        </p:sp>
        <p:cxnSp>
          <p:nvCxnSpPr>
            <p:cNvPr id="50" name="连接线"/>
            <p:cNvCxnSpPr>
              <a:cxnSpLocks/>
              <a:stCxn id="52" idx="2"/>
              <a:endCxn id="67" idx="0"/>
            </p:cNvCxnSpPr>
            <p:nvPr/>
          </p:nvCxnSpPr>
          <p:spPr>
            <a:xfrm flipH="1">
              <a:off x="161927" y="816324"/>
              <a:ext cx="80327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1" name="连接线"/>
            <p:cNvCxnSpPr>
              <a:cxnSpLocks/>
              <a:stCxn id="52" idx="6"/>
              <a:endCxn id="54" idx="0"/>
            </p:cNvCxnSpPr>
            <p:nvPr/>
          </p:nvCxnSpPr>
          <p:spPr>
            <a:xfrm>
              <a:off x="1479542" y="816324"/>
              <a:ext cx="215583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2" name="a3"/>
            <p:cNvSpPr/>
            <p:nvPr/>
          </p:nvSpPr>
          <p:spPr>
            <a:xfrm>
              <a:off x="965198" y="558800"/>
              <a:ext cx="514344" cy="515049"/>
            </a:xfrm>
            <a:prstGeom prst="ellipse">
              <a:avLst/>
            </a:prstGeom>
            <a:solidFill>
              <a:srgbClr val="CCDAEE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3</a:t>
              </a:r>
            </a:p>
          </p:txBody>
        </p:sp>
        <p:cxnSp>
          <p:nvCxnSpPr>
            <p:cNvPr id="53" name="连接线"/>
            <p:cNvCxnSpPr>
              <a:cxnSpLocks/>
              <a:stCxn id="54" idx="2"/>
              <a:endCxn id="65" idx="0"/>
            </p:cNvCxnSpPr>
            <p:nvPr/>
          </p:nvCxnSpPr>
          <p:spPr>
            <a:xfrm flipH="1">
              <a:off x="1704973" y="1400527"/>
              <a:ext cx="1673226" cy="2631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4" name="a8"/>
            <p:cNvSpPr/>
            <p:nvPr/>
          </p:nvSpPr>
          <p:spPr>
            <a:xfrm>
              <a:off x="3378199" y="1143000"/>
              <a:ext cx="514346" cy="51505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8</a:t>
              </a:r>
            </a:p>
          </p:txBody>
        </p:sp>
        <p:sp>
          <p:nvSpPr>
            <p:cNvPr id="55" name="a10"/>
            <p:cNvSpPr/>
            <p:nvPr/>
          </p:nvSpPr>
          <p:spPr>
            <a:xfrm>
              <a:off x="4343399" y="1142999"/>
              <a:ext cx="577787" cy="5393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10</a:t>
              </a:r>
            </a:p>
          </p:txBody>
        </p:sp>
        <p:cxnSp>
          <p:nvCxnSpPr>
            <p:cNvPr id="56" name="连接线"/>
            <p:cNvCxnSpPr>
              <a:cxnSpLocks/>
              <a:stCxn id="57" idx="0"/>
              <a:endCxn id="58" idx="0"/>
            </p:cNvCxnSpPr>
            <p:nvPr/>
          </p:nvCxnSpPr>
          <p:spPr>
            <a:xfrm flipH="1">
              <a:off x="5596550" y="1143000"/>
              <a:ext cx="482600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7" name="a13"/>
            <p:cNvSpPr/>
            <p:nvPr/>
          </p:nvSpPr>
          <p:spPr>
            <a:xfrm>
              <a:off x="5791199" y="1143000"/>
              <a:ext cx="575902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13</a:t>
              </a:r>
            </a:p>
          </p:txBody>
        </p:sp>
        <p:sp>
          <p:nvSpPr>
            <p:cNvPr id="58" name="a12"/>
            <p:cNvSpPr/>
            <p:nvPr/>
          </p:nvSpPr>
          <p:spPr>
            <a:xfrm>
              <a:off x="5308599" y="1587501"/>
              <a:ext cx="575902" cy="5393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12</a:t>
              </a:r>
            </a:p>
          </p:txBody>
        </p:sp>
        <p:cxnSp>
          <p:nvCxnSpPr>
            <p:cNvPr id="59" name="连接线"/>
            <p:cNvCxnSpPr>
              <a:cxnSpLocks/>
              <a:stCxn id="65" idx="6"/>
              <a:endCxn id="62" idx="0"/>
            </p:cNvCxnSpPr>
            <p:nvPr/>
          </p:nvCxnSpPr>
          <p:spPr>
            <a:xfrm>
              <a:off x="1962146" y="1921225"/>
              <a:ext cx="708028" cy="1742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0" name="连接线"/>
            <p:cNvCxnSpPr>
              <a:cxnSpLocks/>
              <a:stCxn id="62" idx="0"/>
              <a:endCxn id="64" idx="0"/>
            </p:cNvCxnSpPr>
            <p:nvPr/>
          </p:nvCxnSpPr>
          <p:spPr>
            <a:xfrm flipH="1">
              <a:off x="2187574" y="2095500"/>
              <a:ext cx="482600" cy="54609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1" name="连接线"/>
            <p:cNvCxnSpPr>
              <a:cxnSpLocks/>
              <a:stCxn id="62" idx="0"/>
              <a:endCxn id="63" idx="0"/>
            </p:cNvCxnSpPr>
            <p:nvPr/>
          </p:nvCxnSpPr>
          <p:spPr>
            <a:xfrm>
              <a:off x="2670174" y="2095500"/>
              <a:ext cx="490537" cy="54609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62" name="a6"/>
            <p:cNvSpPr/>
            <p:nvPr/>
          </p:nvSpPr>
          <p:spPr>
            <a:xfrm>
              <a:off x="2412999" y="2095500"/>
              <a:ext cx="514349" cy="520700"/>
            </a:xfrm>
            <a:prstGeom prst="ellipse">
              <a:avLst/>
            </a:prstGeom>
            <a:solidFill>
              <a:srgbClr val="CCDAEE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6</a:t>
              </a:r>
            </a:p>
          </p:txBody>
        </p:sp>
        <p:sp>
          <p:nvSpPr>
            <p:cNvPr id="63" name="a7"/>
            <p:cNvSpPr/>
            <p:nvPr/>
          </p:nvSpPr>
          <p:spPr>
            <a:xfrm>
              <a:off x="2895598" y="2641598"/>
              <a:ext cx="530224" cy="5150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7</a:t>
              </a:r>
            </a:p>
          </p:txBody>
        </p:sp>
        <p:sp>
          <p:nvSpPr>
            <p:cNvPr id="64" name="a5"/>
            <p:cNvSpPr/>
            <p:nvPr/>
          </p:nvSpPr>
          <p:spPr>
            <a:xfrm>
              <a:off x="1930399" y="2641599"/>
              <a:ext cx="514349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5</a:t>
              </a:r>
            </a:p>
          </p:txBody>
        </p:sp>
        <p:sp>
          <p:nvSpPr>
            <p:cNvPr id="65" name="a4"/>
            <p:cNvSpPr/>
            <p:nvPr/>
          </p:nvSpPr>
          <p:spPr>
            <a:xfrm>
              <a:off x="1447800" y="1663699"/>
              <a:ext cx="514345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4</a:t>
              </a:r>
            </a:p>
          </p:txBody>
        </p:sp>
        <p:cxnSp>
          <p:nvCxnSpPr>
            <p:cNvPr id="66" name="连接线"/>
            <p:cNvCxnSpPr>
              <a:cxnSpLocks/>
              <a:stCxn id="67" idx="0"/>
              <a:endCxn id="68" idx="0"/>
            </p:cNvCxnSpPr>
            <p:nvPr/>
          </p:nvCxnSpPr>
          <p:spPr>
            <a:xfrm>
              <a:off x="161927" y="1143000"/>
              <a:ext cx="577845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67" name="a1"/>
            <p:cNvSpPr/>
            <p:nvPr/>
          </p:nvSpPr>
          <p:spPr>
            <a:xfrm>
              <a:off x="-95247" y="1143000"/>
              <a:ext cx="514346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1</a:t>
              </a:r>
            </a:p>
          </p:txBody>
        </p:sp>
        <p:sp>
          <p:nvSpPr>
            <p:cNvPr id="68" name="a2"/>
            <p:cNvSpPr/>
            <p:nvPr/>
          </p:nvSpPr>
          <p:spPr>
            <a:xfrm>
              <a:off x="482600" y="1663700"/>
              <a:ext cx="514343" cy="51504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2</a:t>
              </a:r>
            </a:p>
          </p:txBody>
        </p:sp>
      </p:grpSp>
      <p:sp>
        <p:nvSpPr>
          <p:cNvPr id="69" name="first pivot in…"/>
          <p:cNvSpPr txBox="1"/>
          <p:nvPr/>
        </p:nvSpPr>
        <p:spPr>
          <a:xfrm>
            <a:off x="785436" y="3639616"/>
            <a:ext cx="1130797" cy="55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first pivot in</a:t>
            </a:r>
          </a:p>
          <a:p>
            <a:r>
              <a:t>left subarray</a:t>
            </a:r>
          </a:p>
        </p:txBody>
      </p:sp>
    </p:spTree>
    <p:extLst>
      <p:ext uri="{BB962C8B-B14F-4D97-AF65-F5344CB8AC3E}">
        <p14:creationId xmlns:p14="http://schemas.microsoft.com/office/powerpoint/2010/main" val="39593895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start by calling quicksort recursively on the first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17, 20 );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730502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20 )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– 0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20 )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379112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19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17, 20 )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20 )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04198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19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17, 20 )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20 ) </a:t>
            </a:r>
            <a:endParaRPr lang="en-CA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9600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20 )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45991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anose="020B0609020204030204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46195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anose="020B0609020204030204" pitchFamily="49" charset="0"/>
                <a:cs typeface="Consolas" pitchFamily="49" charset="0"/>
              </a:rPr>
              <a:t>quicksort( array, 17, 25 )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by calling quicksort on the second half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quicksort( array, 17, 20 );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21, 25 );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17003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anose="020B0609020204030204" pitchFamily="49" charset="0"/>
                <a:cs typeface="Consolas" pitchFamily="49" charset="0"/>
              </a:rPr>
              <a:t>quicksort( array, 21, 25 )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21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21,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437658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21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24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21, 25 )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21, 25 ) </a:t>
            </a:r>
            <a:endParaRPr lang="en-CA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58924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21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24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 this case, the sub-array was already sorted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21, 25 )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21,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035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Analysis of running time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>
                <a:uFill>
                  <a:solidFill>
                    <a:srgbClr val="0048AA"/>
                  </a:solidFill>
                </a:uFill>
              </a:rPr>
              <a:t>Proposition.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The expected number of compares to quicksort an array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distinct elements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log</a:t>
            </a:r>
            <a:r>
              <a:rPr lang="en-US" altLang="zh-CN" baseline="-202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Pf.</a:t>
            </a:r>
            <a:r>
              <a:rPr lang="en-US" altLang="zh-CN" dirty="0"/>
              <a:t>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Consider BST representation of pivot elements.</a:t>
            </a:r>
          </a:p>
          <a:p>
            <a:pPr lvl="1"/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once if one is an ancestor of the other.</a:t>
            </a: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sp>
        <p:nvSpPr>
          <p:cNvPr id="39" name="a3 and a6 are compared (when a3 is pivot)"/>
          <p:cNvSpPr txBox="1"/>
          <p:nvPr/>
        </p:nvSpPr>
        <p:spPr>
          <a:xfrm>
            <a:off x="6053872" y="3205516"/>
            <a:ext cx="4343401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dirty="0"/>
              <a:t>a</a:t>
            </a:r>
            <a:r>
              <a:rPr baseline="-5999" dirty="0"/>
              <a:t>3</a:t>
            </a:r>
            <a:r>
              <a:rPr dirty="0"/>
              <a:t> and a</a:t>
            </a:r>
            <a:r>
              <a:rPr baseline="-5999" dirty="0"/>
              <a:t>6</a:t>
            </a:r>
            <a:r>
              <a:rPr dirty="0"/>
              <a:t> are compared</a:t>
            </a:r>
            <a:br>
              <a:rPr dirty="0"/>
            </a:br>
            <a:r>
              <a:rPr dirty="0"/>
              <a:t>(when a</a:t>
            </a:r>
            <a:r>
              <a:rPr baseline="-5999" dirty="0"/>
              <a:t>3</a:t>
            </a:r>
            <a:r>
              <a:rPr dirty="0"/>
              <a:t> is pivot)</a:t>
            </a:r>
          </a:p>
        </p:txBody>
      </p:sp>
      <p:sp>
        <p:nvSpPr>
          <p:cNvPr id="40" name="线条"/>
          <p:cNvSpPr/>
          <p:nvPr/>
        </p:nvSpPr>
        <p:spPr>
          <a:xfrm flipH="1" flipV="1">
            <a:off x="2059917" y="3917111"/>
            <a:ext cx="910674" cy="497428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" name="first pivot in…"/>
          <p:cNvSpPr txBox="1"/>
          <p:nvPr/>
        </p:nvSpPr>
        <p:spPr>
          <a:xfrm>
            <a:off x="785436" y="3639616"/>
            <a:ext cx="1130797" cy="55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first pivot in</a:t>
            </a:r>
          </a:p>
          <a:p>
            <a:r>
              <a:t>left subarray</a:t>
            </a:r>
          </a:p>
        </p:txBody>
      </p:sp>
      <p:sp>
        <p:nvSpPr>
          <p:cNvPr id="92" name="first pivot…">
            <a:extLst>
              <a:ext uri="{FF2B5EF4-FFF2-40B4-BE49-F238E27FC236}">
                <a16:creationId xmlns:a16="http://schemas.microsoft.com/office/drawing/2014/main" id="{D7D75A35-1ACE-A143-9EAD-423CA084D849}"/>
              </a:ext>
            </a:extLst>
          </p:cNvPr>
          <p:cNvSpPr txBox="1"/>
          <p:nvPr/>
        </p:nvSpPr>
        <p:spPr>
          <a:xfrm>
            <a:off x="2876548" y="2738945"/>
            <a:ext cx="2933701" cy="55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rPr dirty="0"/>
              <a:t>first pivot</a:t>
            </a:r>
          </a:p>
          <a:p>
            <a:r>
              <a:rPr dirty="0"/>
              <a:t>(chosen uniformly at random)</a:t>
            </a:r>
          </a:p>
        </p:txBody>
      </p:sp>
      <p:sp>
        <p:nvSpPr>
          <p:cNvPr id="93" name="线条">
            <a:extLst>
              <a:ext uri="{FF2B5EF4-FFF2-40B4-BE49-F238E27FC236}">
                <a16:creationId xmlns:a16="http://schemas.microsoft.com/office/drawing/2014/main" id="{C895790C-2579-F346-8162-CD1DBAB472C1}"/>
              </a:ext>
            </a:extLst>
          </p:cNvPr>
          <p:cNvSpPr/>
          <p:nvPr/>
        </p:nvSpPr>
        <p:spPr>
          <a:xfrm flipH="1" flipV="1">
            <a:off x="4302854" y="3393201"/>
            <a:ext cx="488827" cy="259889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94" name="成组">
            <a:extLst>
              <a:ext uri="{FF2B5EF4-FFF2-40B4-BE49-F238E27FC236}">
                <a16:creationId xmlns:a16="http://schemas.microsoft.com/office/drawing/2014/main" id="{19BAE42D-15B2-0547-AEF7-3B6DB23590A8}"/>
              </a:ext>
            </a:extLst>
          </p:cNvPr>
          <p:cNvGrpSpPr/>
          <p:nvPr/>
        </p:nvGrpSpPr>
        <p:grpSpPr>
          <a:xfrm>
            <a:off x="2169499" y="3608421"/>
            <a:ext cx="5192793" cy="2902357"/>
            <a:chOff x="-95247" y="-300957"/>
            <a:chExt cx="6462348" cy="3457607"/>
          </a:xfrm>
        </p:grpSpPr>
        <p:cxnSp>
          <p:nvCxnSpPr>
            <p:cNvPr id="95" name="连接线">
              <a:extLst>
                <a:ext uri="{FF2B5EF4-FFF2-40B4-BE49-F238E27FC236}">
                  <a16:creationId xmlns:a16="http://schemas.microsoft.com/office/drawing/2014/main" id="{F5832405-FF70-234B-A9EE-E35DC55EDE7F}"/>
                </a:ext>
              </a:extLst>
            </p:cNvPr>
            <p:cNvCxnSpPr>
              <a:cxnSpLocks/>
              <a:stCxn id="97" idx="2"/>
              <a:endCxn id="103" idx="0"/>
            </p:cNvCxnSpPr>
            <p:nvPr/>
          </p:nvCxnSpPr>
          <p:spPr>
            <a:xfrm flipH="1">
              <a:off x="1222371" y="-49714"/>
              <a:ext cx="2124079" cy="60851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6" name="连接线">
              <a:extLst>
                <a:ext uri="{FF2B5EF4-FFF2-40B4-BE49-F238E27FC236}">
                  <a16:creationId xmlns:a16="http://schemas.microsoft.com/office/drawing/2014/main" id="{AA699D2D-531E-4840-81AE-8E4887055677}"/>
                </a:ext>
              </a:extLst>
            </p:cNvPr>
            <p:cNvCxnSpPr>
              <a:cxnSpLocks/>
              <a:stCxn id="97" idx="6"/>
              <a:endCxn id="100" idx="0"/>
            </p:cNvCxnSpPr>
            <p:nvPr/>
          </p:nvCxnSpPr>
          <p:spPr>
            <a:xfrm>
              <a:off x="3829049" y="-49714"/>
              <a:ext cx="1285843" cy="60851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7" name="a9">
              <a:extLst>
                <a:ext uri="{FF2B5EF4-FFF2-40B4-BE49-F238E27FC236}">
                  <a16:creationId xmlns:a16="http://schemas.microsoft.com/office/drawing/2014/main" id="{F16E86CF-19F1-4442-9A95-BF6D235B48A9}"/>
                </a:ext>
              </a:extLst>
            </p:cNvPr>
            <p:cNvSpPr/>
            <p:nvPr/>
          </p:nvSpPr>
          <p:spPr>
            <a:xfrm>
              <a:off x="3346450" y="-300957"/>
              <a:ext cx="482600" cy="50248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9</a:t>
              </a:r>
            </a:p>
          </p:txBody>
        </p:sp>
        <p:cxnSp>
          <p:nvCxnSpPr>
            <p:cNvPr id="98" name="连接线">
              <a:extLst>
                <a:ext uri="{FF2B5EF4-FFF2-40B4-BE49-F238E27FC236}">
                  <a16:creationId xmlns:a16="http://schemas.microsoft.com/office/drawing/2014/main" id="{E06E5297-86BD-BF42-913E-63D357529E45}"/>
                </a:ext>
              </a:extLst>
            </p:cNvPr>
            <p:cNvCxnSpPr>
              <a:cxnSpLocks/>
              <a:stCxn id="100" idx="6"/>
              <a:endCxn id="108" idx="0"/>
            </p:cNvCxnSpPr>
            <p:nvPr/>
          </p:nvCxnSpPr>
          <p:spPr>
            <a:xfrm>
              <a:off x="5403786" y="816323"/>
              <a:ext cx="675364" cy="3266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9" name="连接线">
              <a:extLst>
                <a:ext uri="{FF2B5EF4-FFF2-40B4-BE49-F238E27FC236}">
                  <a16:creationId xmlns:a16="http://schemas.microsoft.com/office/drawing/2014/main" id="{11929E90-4C5D-4942-A549-5112E1979A0E}"/>
                </a:ext>
              </a:extLst>
            </p:cNvPr>
            <p:cNvCxnSpPr>
              <a:cxnSpLocks/>
              <a:stCxn id="100" idx="0"/>
              <a:endCxn id="106" idx="0"/>
            </p:cNvCxnSpPr>
            <p:nvPr/>
          </p:nvCxnSpPr>
          <p:spPr>
            <a:xfrm flipH="1">
              <a:off x="4632292" y="558798"/>
              <a:ext cx="482601" cy="58420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0" name="a11">
              <a:extLst>
                <a:ext uri="{FF2B5EF4-FFF2-40B4-BE49-F238E27FC236}">
                  <a16:creationId xmlns:a16="http://schemas.microsoft.com/office/drawing/2014/main" id="{47FA6839-3140-B846-BA91-BA79F833ED5E}"/>
                </a:ext>
              </a:extLst>
            </p:cNvPr>
            <p:cNvSpPr/>
            <p:nvPr/>
          </p:nvSpPr>
          <p:spPr>
            <a:xfrm>
              <a:off x="4825999" y="558798"/>
              <a:ext cx="577787" cy="51504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11</a:t>
              </a:r>
            </a:p>
          </p:txBody>
        </p:sp>
        <p:cxnSp>
          <p:nvCxnSpPr>
            <p:cNvPr id="101" name="连接线">
              <a:extLst>
                <a:ext uri="{FF2B5EF4-FFF2-40B4-BE49-F238E27FC236}">
                  <a16:creationId xmlns:a16="http://schemas.microsoft.com/office/drawing/2014/main" id="{EE9C3FA6-808C-D241-B848-9E2EF80D5633}"/>
                </a:ext>
              </a:extLst>
            </p:cNvPr>
            <p:cNvCxnSpPr>
              <a:cxnSpLocks/>
              <a:stCxn id="103" idx="2"/>
              <a:endCxn id="118" idx="0"/>
            </p:cNvCxnSpPr>
            <p:nvPr/>
          </p:nvCxnSpPr>
          <p:spPr>
            <a:xfrm flipH="1">
              <a:off x="161927" y="816324"/>
              <a:ext cx="80327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02" name="连接线">
              <a:extLst>
                <a:ext uri="{FF2B5EF4-FFF2-40B4-BE49-F238E27FC236}">
                  <a16:creationId xmlns:a16="http://schemas.microsoft.com/office/drawing/2014/main" id="{27BCD131-FC6D-E245-A6CB-D51F45170770}"/>
                </a:ext>
              </a:extLst>
            </p:cNvPr>
            <p:cNvCxnSpPr>
              <a:cxnSpLocks/>
              <a:stCxn id="103" idx="6"/>
              <a:endCxn id="105" idx="0"/>
            </p:cNvCxnSpPr>
            <p:nvPr/>
          </p:nvCxnSpPr>
          <p:spPr>
            <a:xfrm>
              <a:off x="1479542" y="816324"/>
              <a:ext cx="215583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3" name="a3">
              <a:extLst>
                <a:ext uri="{FF2B5EF4-FFF2-40B4-BE49-F238E27FC236}">
                  <a16:creationId xmlns:a16="http://schemas.microsoft.com/office/drawing/2014/main" id="{2B3F7611-2811-E14B-A5CD-D0D5BA5AC08E}"/>
                </a:ext>
              </a:extLst>
            </p:cNvPr>
            <p:cNvSpPr/>
            <p:nvPr/>
          </p:nvSpPr>
          <p:spPr>
            <a:xfrm>
              <a:off x="965198" y="558800"/>
              <a:ext cx="514344" cy="515049"/>
            </a:xfrm>
            <a:prstGeom prst="ellipse">
              <a:avLst/>
            </a:prstGeom>
            <a:solidFill>
              <a:srgbClr val="CCDAEE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3</a:t>
              </a:r>
            </a:p>
          </p:txBody>
        </p:sp>
        <p:cxnSp>
          <p:nvCxnSpPr>
            <p:cNvPr id="104" name="连接线">
              <a:extLst>
                <a:ext uri="{FF2B5EF4-FFF2-40B4-BE49-F238E27FC236}">
                  <a16:creationId xmlns:a16="http://schemas.microsoft.com/office/drawing/2014/main" id="{4DCFF173-6D19-3249-8567-BBADA71C497D}"/>
                </a:ext>
              </a:extLst>
            </p:cNvPr>
            <p:cNvCxnSpPr>
              <a:cxnSpLocks/>
              <a:stCxn id="105" idx="2"/>
              <a:endCxn id="116" idx="0"/>
            </p:cNvCxnSpPr>
            <p:nvPr/>
          </p:nvCxnSpPr>
          <p:spPr>
            <a:xfrm flipH="1">
              <a:off x="1704973" y="1400527"/>
              <a:ext cx="1673226" cy="2631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5" name="a8">
              <a:extLst>
                <a:ext uri="{FF2B5EF4-FFF2-40B4-BE49-F238E27FC236}">
                  <a16:creationId xmlns:a16="http://schemas.microsoft.com/office/drawing/2014/main" id="{199FE691-5E64-704E-8E06-94CF65C56ACD}"/>
                </a:ext>
              </a:extLst>
            </p:cNvPr>
            <p:cNvSpPr/>
            <p:nvPr/>
          </p:nvSpPr>
          <p:spPr>
            <a:xfrm>
              <a:off x="3378199" y="1143000"/>
              <a:ext cx="514346" cy="51505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8</a:t>
              </a:r>
            </a:p>
          </p:txBody>
        </p:sp>
        <p:sp>
          <p:nvSpPr>
            <p:cNvPr id="106" name="a10">
              <a:extLst>
                <a:ext uri="{FF2B5EF4-FFF2-40B4-BE49-F238E27FC236}">
                  <a16:creationId xmlns:a16="http://schemas.microsoft.com/office/drawing/2014/main" id="{9E102DFE-6FBC-0C4E-9873-A8B92F1353A2}"/>
                </a:ext>
              </a:extLst>
            </p:cNvPr>
            <p:cNvSpPr/>
            <p:nvPr/>
          </p:nvSpPr>
          <p:spPr>
            <a:xfrm>
              <a:off x="4343399" y="1142999"/>
              <a:ext cx="577787" cy="5393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10</a:t>
              </a:r>
            </a:p>
          </p:txBody>
        </p:sp>
        <p:cxnSp>
          <p:nvCxnSpPr>
            <p:cNvPr id="107" name="连接线">
              <a:extLst>
                <a:ext uri="{FF2B5EF4-FFF2-40B4-BE49-F238E27FC236}">
                  <a16:creationId xmlns:a16="http://schemas.microsoft.com/office/drawing/2014/main" id="{6C7A20D3-11D1-8C43-897A-4B09D1F3F52F}"/>
                </a:ext>
              </a:extLst>
            </p:cNvPr>
            <p:cNvCxnSpPr>
              <a:cxnSpLocks/>
              <a:stCxn id="108" idx="0"/>
              <a:endCxn id="109" idx="0"/>
            </p:cNvCxnSpPr>
            <p:nvPr/>
          </p:nvCxnSpPr>
          <p:spPr>
            <a:xfrm flipH="1">
              <a:off x="5596550" y="1143000"/>
              <a:ext cx="482600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8" name="a13">
              <a:extLst>
                <a:ext uri="{FF2B5EF4-FFF2-40B4-BE49-F238E27FC236}">
                  <a16:creationId xmlns:a16="http://schemas.microsoft.com/office/drawing/2014/main" id="{FB4DCADE-B89B-774D-977C-56F57715D839}"/>
                </a:ext>
              </a:extLst>
            </p:cNvPr>
            <p:cNvSpPr/>
            <p:nvPr/>
          </p:nvSpPr>
          <p:spPr>
            <a:xfrm>
              <a:off x="5791199" y="1143000"/>
              <a:ext cx="575902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13</a:t>
              </a:r>
            </a:p>
          </p:txBody>
        </p:sp>
        <p:sp>
          <p:nvSpPr>
            <p:cNvPr id="109" name="a12">
              <a:extLst>
                <a:ext uri="{FF2B5EF4-FFF2-40B4-BE49-F238E27FC236}">
                  <a16:creationId xmlns:a16="http://schemas.microsoft.com/office/drawing/2014/main" id="{84451134-E7C6-D441-9872-E94A21C6BC53}"/>
                </a:ext>
              </a:extLst>
            </p:cNvPr>
            <p:cNvSpPr/>
            <p:nvPr/>
          </p:nvSpPr>
          <p:spPr>
            <a:xfrm>
              <a:off x="5308599" y="1587501"/>
              <a:ext cx="575902" cy="5393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12</a:t>
              </a:r>
            </a:p>
          </p:txBody>
        </p:sp>
        <p:cxnSp>
          <p:nvCxnSpPr>
            <p:cNvPr id="110" name="连接线">
              <a:extLst>
                <a:ext uri="{FF2B5EF4-FFF2-40B4-BE49-F238E27FC236}">
                  <a16:creationId xmlns:a16="http://schemas.microsoft.com/office/drawing/2014/main" id="{FE92DFF2-5549-CD4E-8BFA-E736D51FB344}"/>
                </a:ext>
              </a:extLst>
            </p:cNvPr>
            <p:cNvCxnSpPr>
              <a:cxnSpLocks/>
              <a:stCxn id="116" idx="6"/>
              <a:endCxn id="113" idx="0"/>
            </p:cNvCxnSpPr>
            <p:nvPr/>
          </p:nvCxnSpPr>
          <p:spPr>
            <a:xfrm>
              <a:off x="1962146" y="1921225"/>
              <a:ext cx="708028" cy="1742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11" name="连接线">
              <a:extLst>
                <a:ext uri="{FF2B5EF4-FFF2-40B4-BE49-F238E27FC236}">
                  <a16:creationId xmlns:a16="http://schemas.microsoft.com/office/drawing/2014/main" id="{BB9DC063-2173-6F46-A6FA-1E75B8C12C30}"/>
                </a:ext>
              </a:extLst>
            </p:cNvPr>
            <p:cNvCxnSpPr>
              <a:cxnSpLocks/>
              <a:stCxn id="113" idx="0"/>
              <a:endCxn id="115" idx="0"/>
            </p:cNvCxnSpPr>
            <p:nvPr/>
          </p:nvCxnSpPr>
          <p:spPr>
            <a:xfrm flipH="1">
              <a:off x="2187574" y="2095500"/>
              <a:ext cx="482600" cy="54609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12" name="连接线">
              <a:extLst>
                <a:ext uri="{FF2B5EF4-FFF2-40B4-BE49-F238E27FC236}">
                  <a16:creationId xmlns:a16="http://schemas.microsoft.com/office/drawing/2014/main" id="{BB665960-3B2D-1C4D-8D9F-4245A8C25E91}"/>
                </a:ext>
              </a:extLst>
            </p:cNvPr>
            <p:cNvCxnSpPr>
              <a:cxnSpLocks/>
              <a:stCxn id="113" idx="0"/>
              <a:endCxn id="114" idx="0"/>
            </p:cNvCxnSpPr>
            <p:nvPr/>
          </p:nvCxnSpPr>
          <p:spPr>
            <a:xfrm>
              <a:off x="2670174" y="2095500"/>
              <a:ext cx="490537" cy="54609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13" name="a6">
              <a:extLst>
                <a:ext uri="{FF2B5EF4-FFF2-40B4-BE49-F238E27FC236}">
                  <a16:creationId xmlns:a16="http://schemas.microsoft.com/office/drawing/2014/main" id="{40EE7D81-828F-F940-A5CD-D0852A993B53}"/>
                </a:ext>
              </a:extLst>
            </p:cNvPr>
            <p:cNvSpPr/>
            <p:nvPr/>
          </p:nvSpPr>
          <p:spPr>
            <a:xfrm>
              <a:off x="2412999" y="2095500"/>
              <a:ext cx="514349" cy="520700"/>
            </a:xfrm>
            <a:prstGeom prst="ellipse">
              <a:avLst/>
            </a:prstGeom>
            <a:solidFill>
              <a:srgbClr val="CCDAEE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6</a:t>
              </a:r>
            </a:p>
          </p:txBody>
        </p:sp>
        <p:sp>
          <p:nvSpPr>
            <p:cNvPr id="114" name="a7">
              <a:extLst>
                <a:ext uri="{FF2B5EF4-FFF2-40B4-BE49-F238E27FC236}">
                  <a16:creationId xmlns:a16="http://schemas.microsoft.com/office/drawing/2014/main" id="{538C3CD9-AB4A-394E-8488-66A64A0CA992}"/>
                </a:ext>
              </a:extLst>
            </p:cNvPr>
            <p:cNvSpPr/>
            <p:nvPr/>
          </p:nvSpPr>
          <p:spPr>
            <a:xfrm>
              <a:off x="2895598" y="2641598"/>
              <a:ext cx="530224" cy="5150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7</a:t>
              </a:r>
            </a:p>
          </p:txBody>
        </p:sp>
        <p:sp>
          <p:nvSpPr>
            <p:cNvPr id="115" name="a5">
              <a:extLst>
                <a:ext uri="{FF2B5EF4-FFF2-40B4-BE49-F238E27FC236}">
                  <a16:creationId xmlns:a16="http://schemas.microsoft.com/office/drawing/2014/main" id="{35A90E20-F964-8542-B41F-BD7B3B0C30CD}"/>
                </a:ext>
              </a:extLst>
            </p:cNvPr>
            <p:cNvSpPr/>
            <p:nvPr/>
          </p:nvSpPr>
          <p:spPr>
            <a:xfrm>
              <a:off x="1930399" y="2641599"/>
              <a:ext cx="514349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5</a:t>
              </a:r>
            </a:p>
          </p:txBody>
        </p:sp>
        <p:sp>
          <p:nvSpPr>
            <p:cNvPr id="116" name="a4">
              <a:extLst>
                <a:ext uri="{FF2B5EF4-FFF2-40B4-BE49-F238E27FC236}">
                  <a16:creationId xmlns:a16="http://schemas.microsoft.com/office/drawing/2014/main" id="{A5EA22FD-1C7B-964A-AC65-CA0AB9076148}"/>
                </a:ext>
              </a:extLst>
            </p:cNvPr>
            <p:cNvSpPr/>
            <p:nvPr/>
          </p:nvSpPr>
          <p:spPr>
            <a:xfrm>
              <a:off x="1447800" y="1663699"/>
              <a:ext cx="514345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4</a:t>
              </a:r>
            </a:p>
          </p:txBody>
        </p:sp>
        <p:cxnSp>
          <p:nvCxnSpPr>
            <p:cNvPr id="117" name="连接线">
              <a:extLst>
                <a:ext uri="{FF2B5EF4-FFF2-40B4-BE49-F238E27FC236}">
                  <a16:creationId xmlns:a16="http://schemas.microsoft.com/office/drawing/2014/main" id="{8EE36632-C7FE-7F44-BC30-5E6F06001B49}"/>
                </a:ext>
              </a:extLst>
            </p:cNvPr>
            <p:cNvCxnSpPr>
              <a:cxnSpLocks/>
              <a:stCxn id="118" idx="0"/>
              <a:endCxn id="119" idx="0"/>
            </p:cNvCxnSpPr>
            <p:nvPr/>
          </p:nvCxnSpPr>
          <p:spPr>
            <a:xfrm>
              <a:off x="161927" y="1143000"/>
              <a:ext cx="577845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18" name="a1">
              <a:extLst>
                <a:ext uri="{FF2B5EF4-FFF2-40B4-BE49-F238E27FC236}">
                  <a16:creationId xmlns:a16="http://schemas.microsoft.com/office/drawing/2014/main" id="{7D87E4D7-7CBD-5B40-9BE1-4F31FCA0D651}"/>
                </a:ext>
              </a:extLst>
            </p:cNvPr>
            <p:cNvSpPr/>
            <p:nvPr/>
          </p:nvSpPr>
          <p:spPr>
            <a:xfrm>
              <a:off x="-95247" y="1143000"/>
              <a:ext cx="514346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1</a:t>
              </a:r>
            </a:p>
          </p:txBody>
        </p:sp>
        <p:sp>
          <p:nvSpPr>
            <p:cNvPr id="119" name="a2">
              <a:extLst>
                <a:ext uri="{FF2B5EF4-FFF2-40B4-BE49-F238E27FC236}">
                  <a16:creationId xmlns:a16="http://schemas.microsoft.com/office/drawing/2014/main" id="{4E659D50-33F5-0340-B466-F4BA1A8B2871}"/>
                </a:ext>
              </a:extLst>
            </p:cNvPr>
            <p:cNvSpPr/>
            <p:nvPr/>
          </p:nvSpPr>
          <p:spPr>
            <a:xfrm>
              <a:off x="482600" y="1663700"/>
              <a:ext cx="514343" cy="51504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31758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21,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3142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63546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1425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图片 4" descr="图片包含 图标&#10;&#10;描述已自动生成">
            <a:extLst>
              <a:ext uri="{FF2B5EF4-FFF2-40B4-BE49-F238E27FC236}">
                <a16:creationId xmlns:a16="http://schemas.microsoft.com/office/drawing/2014/main" id="{77444124-03B1-7042-AE35-ACD1B74C07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14"/>
          <a:stretch/>
        </p:blipFill>
        <p:spPr>
          <a:xfrm>
            <a:off x="457200" y="4706837"/>
            <a:ext cx="2458616" cy="1723134"/>
          </a:xfrm>
          <a:prstGeom prst="rect">
            <a:avLst/>
          </a:prstGeom>
        </p:spPr>
      </p:pic>
      <p:sp>
        <p:nvSpPr>
          <p:cNvPr id="11" name="云形标注 10">
            <a:extLst>
              <a:ext uri="{FF2B5EF4-FFF2-40B4-BE49-F238E27FC236}">
                <a16:creationId xmlns:a16="http://schemas.microsoft.com/office/drawing/2014/main" id="{DEFC5781-1BF8-1948-9645-D70ED0C74F43}"/>
              </a:ext>
            </a:extLst>
          </p:cNvPr>
          <p:cNvSpPr/>
          <p:nvPr/>
        </p:nvSpPr>
        <p:spPr>
          <a:xfrm>
            <a:off x="1326252" y="3933056"/>
            <a:ext cx="3677796" cy="797667"/>
          </a:xfrm>
          <a:prstGeom prst="cloudCallout">
            <a:avLst>
              <a:gd name="adj1" fmla="val -23742"/>
              <a:gd name="adj2" fmla="val 13675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Courier" pitchFamily="2" charset="0"/>
                <a:cs typeface="Courier New" panose="02070309020205020404" pitchFamily="49" charset="0"/>
              </a:rPr>
              <a:t>Have we finished it? </a:t>
            </a:r>
          </a:p>
          <a:p>
            <a:pPr algn="ctr"/>
            <a:r>
              <a:rPr kumimoji="1" lang="en-US" altLang="zh-CN" sz="1400" dirty="0">
                <a:latin typeface="Courier" pitchFamily="2" charset="0"/>
                <a:cs typeface="Courier New" panose="02070309020205020404" pitchFamily="49" charset="0"/>
              </a:rPr>
              <a:t>I almost fall asleep</a:t>
            </a:r>
            <a:endParaRPr kumimoji="1" lang="zh-CN" altLang="en-US" sz="1400" dirty="0">
              <a:latin typeface="Courier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9627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have now used quicksort to sort this array of 25 entries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95208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Black Board Example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Sort the following list using quicksort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Use insertion sort for any sub-list of size 4 or less</a:t>
            </a:r>
            <a:endParaRPr lang="en-US" altLang="en-US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195736" y="2420888"/>
          <a:ext cx="394443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96751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Memory Requirements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The additional memory</a:t>
            </a:r>
            <a:r>
              <a:rPr lang="en-US" altLang="en-US" dirty="0">
                <a:latin typeface="Arial" charset="0"/>
                <a:cs typeface="Arial" charset="0"/>
              </a:rPr>
              <a:t>?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Function call stack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Each recursive function call places its local variables, parameters, </a:t>
            </a:r>
            <a:r>
              <a:rPr lang="en-US" altLang="en-US" i="1" dirty="0">
                <a:latin typeface="Arial" charset="0"/>
                <a:cs typeface="Arial" charset="0"/>
              </a:rPr>
              <a:t>etc</a:t>
            </a:r>
            <a:r>
              <a:rPr lang="en-US" altLang="en-US" dirty="0">
                <a:latin typeface="Arial" charset="0"/>
                <a:cs typeface="Arial" charset="0"/>
              </a:rPr>
              <a:t>., on a stack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Average case: the depth of the recursion is </a:t>
            </a:r>
            <a:r>
              <a:rPr lang="en-US" altLang="en-US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Worst case: the depth of the recursion is </a:t>
            </a:r>
            <a:r>
              <a:rPr lang="en-US" altLang="en-US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2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89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Summary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 summarize the two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algorithms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720610"/>
              </p:ext>
            </p:extLst>
          </p:nvPr>
        </p:nvGraphicFramePr>
        <p:xfrm>
          <a:off x="1143000" y="2500313"/>
          <a:ext cx="6500813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8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1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58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Run Time</a:t>
                      </a:r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Worst-case</a:t>
                      </a:r>
                    </a:p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Run Time</a:t>
                      </a:r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Memory</a:t>
                      </a:r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Worst-case</a:t>
                      </a:r>
                    </a:p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Memory</a:t>
                      </a:r>
                    </a:p>
                  </a:txBody>
                  <a:tcPr marL="91439" marR="91439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marL="91439" marR="91439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marL="91439" marR="91439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marL="91439" marR="91439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Merge</a:t>
                      </a:r>
                      <a:r>
                        <a:rPr lang="en-CA" baseline="0" dirty="0"/>
                        <a:t> Sort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itchFamily="18" charset="0"/>
                          <a:cs typeface="Times New Roman" pitchFamily="18" charset="0"/>
                        </a:rPr>
                        <a:t>ln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))</a:t>
                      </a:r>
                      <a:r>
                        <a:rPr lang="en-US" dirty="0"/>
                        <a:t> 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Quicksort</a:t>
                      </a:r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itchFamily="18" charset="0"/>
                          <a:cs typeface="Times New Roman" pitchFamily="18" charset="0"/>
                        </a:rPr>
                        <a:t>ln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))</a:t>
                      </a:r>
                      <a:r>
                        <a:rPr lang="en-US" dirty="0"/>
                        <a:t> 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i="0" baseline="30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dirty="0" err="1">
                          <a:latin typeface="Times New Roman" pitchFamily="18" charset="0"/>
                          <a:cs typeface="Times New Roman" pitchFamily="18" charset="0"/>
                        </a:rPr>
                        <a:t>ln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))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62764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Further modifications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Our implementation is by no means optimal: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An excellent paper on quicksort was written by Jon L. Bentley and </a:t>
            </a:r>
            <a:r>
              <a:rPr lang="en-CA" altLang="en-US" dirty="0">
                <a:latin typeface="Arial" charset="0"/>
                <a:cs typeface="Arial" charset="0"/>
              </a:rPr>
              <a:t>M. Douglas McIlroy:</a:t>
            </a: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 algn="ctr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Engineering a Sort Function</a:t>
            </a:r>
          </a:p>
          <a:p>
            <a:pPr algn="ctr"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found in </a:t>
            </a:r>
            <a:r>
              <a:rPr lang="en-CA" altLang="en-US" dirty="0">
                <a:latin typeface="Arial" charset="0"/>
                <a:cs typeface="Arial" charset="0"/>
              </a:rPr>
              <a:t>Software—Practice and Experience, Vol. 23(11), Nov 1993</a:t>
            </a:r>
          </a:p>
        </p:txBody>
      </p:sp>
    </p:spTree>
    <p:extLst>
      <p:ext uri="{BB962C8B-B14F-4D97-AF65-F5344CB8AC3E}">
        <p14:creationId xmlns:p14="http://schemas.microsoft.com/office/powerpoint/2010/main" val="89299841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Matching Nuts and Bolts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Problem.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disorganized carpenter has a mixed pile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nuts and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bolts.</a:t>
            </a:r>
          </a:p>
          <a:p>
            <a:pPr lvl="1"/>
            <a:r>
              <a:rPr lang="en-US" altLang="zh-CN" dirty="0"/>
              <a:t>The goal is to find the corresponding pairs of nuts and bolts.</a:t>
            </a:r>
          </a:p>
          <a:p>
            <a:pPr lvl="1"/>
            <a:r>
              <a:rPr lang="en-US" altLang="zh-CN" dirty="0"/>
              <a:t>Each nut fits exactly one bolt and each bolt fits exactly one nut.</a:t>
            </a:r>
          </a:p>
          <a:p>
            <a:pPr lvl="1"/>
            <a:r>
              <a:rPr lang="en-US" altLang="zh-CN" dirty="0"/>
              <a:t>By fitting a nut and a bolt together, the carpenter can see which one is bigger (but cannot directly compare either two nuts or two bolts).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Brute-force solution.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Compare each bolt to each nut—</a:t>
            </a:r>
            <a:r>
              <a:rPr lang="en-US" altLang="zh-CN" spc="24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Θ</a:t>
            </a:r>
            <a:r>
              <a:rPr lang="en-US" altLang="zh-CN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spc="24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baseline="31999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spc="24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compares.</a:t>
            </a:r>
          </a:p>
          <a:p>
            <a:pPr lvl="1"/>
            <a:r>
              <a:rPr lang="en-US" altLang="zh-CN" dirty="0"/>
              <a:t>Challenge.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Design an algorithm that makes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log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compares.</a:t>
            </a:r>
          </a:p>
          <a:p>
            <a:pPr lvl="1"/>
            <a:r>
              <a:rPr lang="en-US" altLang="zh-CN" dirty="0">
                <a:hlinkClick r:id="rId2"/>
              </a:rPr>
              <a:t>Hint </a:t>
            </a:r>
            <a:r>
              <a:rPr lang="en-US" altLang="zh-CN" dirty="0"/>
              <a:t>: use quick sort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3"/>
          <a:srcRect t="13411" b="10033"/>
          <a:stretch>
            <a:fillRect/>
          </a:stretch>
        </p:blipFill>
        <p:spPr>
          <a:xfrm>
            <a:off x="3059832" y="3429000"/>
            <a:ext cx="3240360" cy="1481321"/>
          </a:xfrm>
          <a:prstGeom prst="rect">
            <a:avLst/>
          </a:prstGeom>
          <a:ln w="12700"/>
        </p:spPr>
      </p:pic>
    </p:spTree>
    <p:extLst>
      <p:ext uri="{BB962C8B-B14F-4D97-AF65-F5344CB8AC3E}">
        <p14:creationId xmlns:p14="http://schemas.microsoft.com/office/powerpoint/2010/main" val="263988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Question 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/>
              <a:t>Given an array of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 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≥ 8</a:t>
            </a:r>
            <a:r>
              <a:rPr lang="en-US" altLang="zh-CN" dirty="0"/>
              <a:t> distinct elements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/>
              <a:t>, what is the probability that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7</a:t>
            </a:r>
            <a:r>
              <a:rPr lang="en-US" altLang="zh-CN" dirty="0"/>
              <a:t> and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8</a:t>
            </a:r>
            <a:r>
              <a:rPr lang="en-US" altLang="zh-CN" dirty="0"/>
              <a:t> are compared during randomized quicksort?</a:t>
            </a: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A. 0</a:t>
            </a: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B. 1 / </a:t>
            </a:r>
            <a:r>
              <a:rPr lang="pt-BR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C. 2</a:t>
            </a:r>
            <a:r>
              <a:rPr lang="pt-BR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/ n</a:t>
            </a:r>
            <a:endParaRPr lang="pt-BR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"/>
              <a:ea typeface="Times"/>
              <a:cs typeface="Times"/>
              <a:sym typeface="Times"/>
            </a:endParaRP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D. 1</a:t>
            </a: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918786" y="2213619"/>
            <a:ext cx="6123143" cy="1472236"/>
            <a:chOff x="918786" y="2213619"/>
            <a:chExt cx="6123143" cy="1472236"/>
          </a:xfrm>
        </p:grpSpPr>
        <p:sp>
          <p:nvSpPr>
            <p:cNvPr id="4" name="圆角矩形 3"/>
            <p:cNvSpPr/>
            <p:nvPr/>
          </p:nvSpPr>
          <p:spPr>
            <a:xfrm>
              <a:off x="918786" y="3335542"/>
              <a:ext cx="628878" cy="35031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791287" y="2213619"/>
              <a:ext cx="5250642" cy="1307550"/>
              <a:chOff x="1791287" y="2213619"/>
              <a:chExt cx="5250642" cy="1307550"/>
            </a:xfrm>
          </p:grpSpPr>
          <p:grpSp>
            <p:nvGrpSpPr>
              <p:cNvPr id="36" name="成组"/>
              <p:cNvGrpSpPr/>
              <p:nvPr/>
            </p:nvGrpSpPr>
            <p:grpSpPr>
              <a:xfrm>
                <a:off x="1791287" y="2213619"/>
                <a:ext cx="4998001" cy="1307550"/>
                <a:chOff x="-1298546" y="0"/>
                <a:chExt cx="4998000" cy="1307549"/>
              </a:xfrm>
            </p:grpSpPr>
            <p:sp>
              <p:nvSpPr>
                <p:cNvPr id="37" name="if two elements are adjacent,…"/>
                <p:cNvSpPr/>
                <p:nvPr/>
              </p:nvSpPr>
              <p:spPr>
                <a:xfrm>
                  <a:off x="2429453" y="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t">
                  <a:spAutoFit/>
                </a:bodyPr>
                <a:lstStyle/>
                <a:p>
                  <a:pPr marL="58702" marR="58702" defTabSz="1295400">
                    <a:lnSpc>
                      <a:spcPct val="150000"/>
                    </a:lnSpc>
                    <a:buClrTx/>
                    <a:buFontTx/>
                    <a:tabLst/>
                    <a:defRPr>
                      <a:uFill>
                        <a:solidFill>
                          <a:srgbClr val="8D3124"/>
                        </a:solidFill>
                      </a:uFill>
                    </a:defRPr>
                  </a:pPr>
                  <a:endParaRPr dirty="0"/>
                </a:p>
              </p:txBody>
            </p:sp>
            <p:sp>
              <p:nvSpPr>
                <p:cNvPr id="38" name="线条"/>
                <p:cNvSpPr/>
                <p:nvPr/>
              </p:nvSpPr>
              <p:spPr>
                <a:xfrm flipV="1">
                  <a:off x="-1298546" y="855339"/>
                  <a:ext cx="1124529" cy="452210"/>
                </a:xfrm>
                <a:prstGeom prst="line">
                  <a:avLst/>
                </a:prstGeom>
                <a:noFill/>
                <a:ln w="25400" cap="flat">
                  <a:solidFill>
                    <a:srgbClr val="8D3124"/>
                  </a:solidFill>
                  <a:prstDash val="solid"/>
                  <a:round/>
                  <a:headEnd type="triangle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lnSpc>
                      <a:spcPct val="100000"/>
                    </a:lnSpc>
                    <a:buClrTx/>
                    <a:buFontTx/>
                    <a:tabLst/>
                    <a:defRPr sz="1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2969019" y="2530665"/>
                <a:ext cx="407291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8702" marR="58702" defTabSz="1295400">
                  <a:buClrTx/>
                  <a:buFontTx/>
                  <a:tabLst/>
                  <a:defRPr>
                    <a:uFill>
                      <a:solidFill>
                        <a:srgbClr val="8D3124"/>
                      </a:solidFill>
                    </a:uFill>
                  </a:defRPr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if two elements are adjacent,</a:t>
                </a:r>
              </a:p>
              <a:p>
                <a:pPr marL="58702" marR="58702" defTabSz="1295400">
                  <a:buClrTx/>
                  <a:buFontTx/>
                  <a:tabLst/>
                  <a:defRPr>
                    <a:uFill>
                      <a:solidFill>
                        <a:srgbClr val="8D3124"/>
                      </a:solidFill>
                    </a:uFill>
                  </a:defRPr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one must be an ancestor of the other</a:t>
                </a:r>
              </a:p>
            </p:txBody>
          </p:sp>
        </p:grpSp>
      </p:grpSp>
      <p:grpSp>
        <p:nvGrpSpPr>
          <p:cNvPr id="119" name="成组">
            <a:extLst>
              <a:ext uri="{FF2B5EF4-FFF2-40B4-BE49-F238E27FC236}">
                <a16:creationId xmlns:a16="http://schemas.microsoft.com/office/drawing/2014/main" id="{45636574-FBAF-494D-8309-B0EA8943729D}"/>
              </a:ext>
            </a:extLst>
          </p:cNvPr>
          <p:cNvGrpSpPr/>
          <p:nvPr/>
        </p:nvGrpSpPr>
        <p:grpSpPr>
          <a:xfrm>
            <a:off x="2233545" y="3429000"/>
            <a:ext cx="5192793" cy="2902357"/>
            <a:chOff x="-95247" y="-300957"/>
            <a:chExt cx="6462348" cy="3457607"/>
          </a:xfrm>
        </p:grpSpPr>
        <p:cxnSp>
          <p:nvCxnSpPr>
            <p:cNvPr id="120" name="连接线">
              <a:extLst>
                <a:ext uri="{FF2B5EF4-FFF2-40B4-BE49-F238E27FC236}">
                  <a16:creationId xmlns:a16="http://schemas.microsoft.com/office/drawing/2014/main" id="{26AAFB55-65D2-BC4E-AD8F-3033271B9878}"/>
                </a:ext>
              </a:extLst>
            </p:cNvPr>
            <p:cNvCxnSpPr>
              <a:cxnSpLocks/>
              <a:stCxn id="122" idx="2"/>
              <a:endCxn id="128" idx="0"/>
            </p:cNvCxnSpPr>
            <p:nvPr/>
          </p:nvCxnSpPr>
          <p:spPr>
            <a:xfrm flipH="1">
              <a:off x="1222370" y="-43429"/>
              <a:ext cx="2092332" cy="60222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21" name="连接线">
              <a:extLst>
                <a:ext uri="{FF2B5EF4-FFF2-40B4-BE49-F238E27FC236}">
                  <a16:creationId xmlns:a16="http://schemas.microsoft.com/office/drawing/2014/main" id="{0A1D307E-5CBF-694F-A3FC-35FF52D375D7}"/>
                </a:ext>
              </a:extLst>
            </p:cNvPr>
            <p:cNvCxnSpPr>
              <a:cxnSpLocks/>
              <a:stCxn id="122" idx="6"/>
              <a:endCxn id="125" idx="0"/>
            </p:cNvCxnSpPr>
            <p:nvPr/>
          </p:nvCxnSpPr>
          <p:spPr>
            <a:xfrm>
              <a:off x="3829049" y="-43429"/>
              <a:ext cx="1285843" cy="60222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22" name="a9">
              <a:extLst>
                <a:ext uri="{FF2B5EF4-FFF2-40B4-BE49-F238E27FC236}">
                  <a16:creationId xmlns:a16="http://schemas.microsoft.com/office/drawing/2014/main" id="{9AF25F9B-9A99-A64F-8CA2-AB48B2D1EFD1}"/>
                </a:ext>
              </a:extLst>
            </p:cNvPr>
            <p:cNvSpPr/>
            <p:nvPr/>
          </p:nvSpPr>
          <p:spPr>
            <a:xfrm>
              <a:off x="3314703" y="-300957"/>
              <a:ext cx="514346" cy="51505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9</a:t>
              </a:r>
            </a:p>
          </p:txBody>
        </p:sp>
        <p:cxnSp>
          <p:nvCxnSpPr>
            <p:cNvPr id="123" name="连接线">
              <a:extLst>
                <a:ext uri="{FF2B5EF4-FFF2-40B4-BE49-F238E27FC236}">
                  <a16:creationId xmlns:a16="http://schemas.microsoft.com/office/drawing/2014/main" id="{2FD83B0C-CDFA-9745-8A89-FAC052658DC0}"/>
                </a:ext>
              </a:extLst>
            </p:cNvPr>
            <p:cNvCxnSpPr>
              <a:cxnSpLocks/>
              <a:stCxn id="125" idx="6"/>
              <a:endCxn id="133" idx="0"/>
            </p:cNvCxnSpPr>
            <p:nvPr/>
          </p:nvCxnSpPr>
          <p:spPr>
            <a:xfrm>
              <a:off x="5403786" y="816323"/>
              <a:ext cx="675364" cy="3266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24" name="连接线">
              <a:extLst>
                <a:ext uri="{FF2B5EF4-FFF2-40B4-BE49-F238E27FC236}">
                  <a16:creationId xmlns:a16="http://schemas.microsoft.com/office/drawing/2014/main" id="{85C398F3-A0DE-334E-BAA5-C0DA20B568C6}"/>
                </a:ext>
              </a:extLst>
            </p:cNvPr>
            <p:cNvCxnSpPr>
              <a:cxnSpLocks/>
              <a:stCxn id="125" idx="0"/>
              <a:endCxn id="131" idx="0"/>
            </p:cNvCxnSpPr>
            <p:nvPr/>
          </p:nvCxnSpPr>
          <p:spPr>
            <a:xfrm flipH="1">
              <a:off x="4632292" y="558798"/>
              <a:ext cx="482601" cy="58420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25" name="a11">
              <a:extLst>
                <a:ext uri="{FF2B5EF4-FFF2-40B4-BE49-F238E27FC236}">
                  <a16:creationId xmlns:a16="http://schemas.microsoft.com/office/drawing/2014/main" id="{3E7659DF-50BC-F14C-BC10-9B83181373EC}"/>
                </a:ext>
              </a:extLst>
            </p:cNvPr>
            <p:cNvSpPr/>
            <p:nvPr/>
          </p:nvSpPr>
          <p:spPr>
            <a:xfrm>
              <a:off x="4825999" y="558798"/>
              <a:ext cx="577787" cy="51504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11</a:t>
              </a:r>
            </a:p>
          </p:txBody>
        </p:sp>
        <p:cxnSp>
          <p:nvCxnSpPr>
            <p:cNvPr id="126" name="连接线">
              <a:extLst>
                <a:ext uri="{FF2B5EF4-FFF2-40B4-BE49-F238E27FC236}">
                  <a16:creationId xmlns:a16="http://schemas.microsoft.com/office/drawing/2014/main" id="{7FD29DDB-93C9-AB4E-AB08-62CD3CAEBB26}"/>
                </a:ext>
              </a:extLst>
            </p:cNvPr>
            <p:cNvCxnSpPr>
              <a:cxnSpLocks/>
              <a:stCxn id="128" idx="2"/>
              <a:endCxn id="143" idx="0"/>
            </p:cNvCxnSpPr>
            <p:nvPr/>
          </p:nvCxnSpPr>
          <p:spPr>
            <a:xfrm flipH="1">
              <a:off x="161927" y="816324"/>
              <a:ext cx="80327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27" name="连接线">
              <a:extLst>
                <a:ext uri="{FF2B5EF4-FFF2-40B4-BE49-F238E27FC236}">
                  <a16:creationId xmlns:a16="http://schemas.microsoft.com/office/drawing/2014/main" id="{C0E419D0-9297-644D-BDE4-1C994E4D577D}"/>
                </a:ext>
              </a:extLst>
            </p:cNvPr>
            <p:cNvCxnSpPr>
              <a:cxnSpLocks/>
              <a:stCxn id="128" idx="6"/>
              <a:endCxn id="130" idx="0"/>
            </p:cNvCxnSpPr>
            <p:nvPr/>
          </p:nvCxnSpPr>
          <p:spPr>
            <a:xfrm>
              <a:off x="1479542" y="816324"/>
              <a:ext cx="215583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28" name="a3">
              <a:extLst>
                <a:ext uri="{FF2B5EF4-FFF2-40B4-BE49-F238E27FC236}">
                  <a16:creationId xmlns:a16="http://schemas.microsoft.com/office/drawing/2014/main" id="{A910A88D-1F1F-7348-8BA2-77B2A3AF55E8}"/>
                </a:ext>
              </a:extLst>
            </p:cNvPr>
            <p:cNvSpPr/>
            <p:nvPr/>
          </p:nvSpPr>
          <p:spPr>
            <a:xfrm>
              <a:off x="965198" y="558800"/>
              <a:ext cx="514344" cy="515049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3</a:t>
              </a:r>
            </a:p>
          </p:txBody>
        </p:sp>
        <p:cxnSp>
          <p:nvCxnSpPr>
            <p:cNvPr id="129" name="连接线">
              <a:extLst>
                <a:ext uri="{FF2B5EF4-FFF2-40B4-BE49-F238E27FC236}">
                  <a16:creationId xmlns:a16="http://schemas.microsoft.com/office/drawing/2014/main" id="{C9B1A5C1-4948-9D49-B209-8CC2CAB13597}"/>
                </a:ext>
              </a:extLst>
            </p:cNvPr>
            <p:cNvCxnSpPr>
              <a:cxnSpLocks/>
              <a:stCxn id="130" idx="2"/>
              <a:endCxn id="141" idx="0"/>
            </p:cNvCxnSpPr>
            <p:nvPr/>
          </p:nvCxnSpPr>
          <p:spPr>
            <a:xfrm flipH="1">
              <a:off x="1704973" y="1400527"/>
              <a:ext cx="1673226" cy="2631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30" name="a8">
              <a:extLst>
                <a:ext uri="{FF2B5EF4-FFF2-40B4-BE49-F238E27FC236}">
                  <a16:creationId xmlns:a16="http://schemas.microsoft.com/office/drawing/2014/main" id="{09F90DE3-44B6-2348-8B96-B275AB45E77D}"/>
                </a:ext>
              </a:extLst>
            </p:cNvPr>
            <p:cNvSpPr/>
            <p:nvPr/>
          </p:nvSpPr>
          <p:spPr>
            <a:xfrm>
              <a:off x="3378199" y="1143000"/>
              <a:ext cx="514346" cy="51505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8</a:t>
              </a:r>
            </a:p>
          </p:txBody>
        </p:sp>
        <p:sp>
          <p:nvSpPr>
            <p:cNvPr id="131" name="a10">
              <a:extLst>
                <a:ext uri="{FF2B5EF4-FFF2-40B4-BE49-F238E27FC236}">
                  <a16:creationId xmlns:a16="http://schemas.microsoft.com/office/drawing/2014/main" id="{4CA94EAB-3028-EC4C-AC78-7B95EA06C056}"/>
                </a:ext>
              </a:extLst>
            </p:cNvPr>
            <p:cNvSpPr/>
            <p:nvPr/>
          </p:nvSpPr>
          <p:spPr>
            <a:xfrm>
              <a:off x="4343399" y="1142999"/>
              <a:ext cx="577787" cy="5393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10</a:t>
              </a:r>
            </a:p>
          </p:txBody>
        </p:sp>
        <p:cxnSp>
          <p:nvCxnSpPr>
            <p:cNvPr id="132" name="连接线">
              <a:extLst>
                <a:ext uri="{FF2B5EF4-FFF2-40B4-BE49-F238E27FC236}">
                  <a16:creationId xmlns:a16="http://schemas.microsoft.com/office/drawing/2014/main" id="{4AAD6678-618D-E646-BED5-2B164D3BC658}"/>
                </a:ext>
              </a:extLst>
            </p:cNvPr>
            <p:cNvCxnSpPr>
              <a:cxnSpLocks/>
              <a:stCxn id="133" idx="0"/>
              <a:endCxn id="134" idx="0"/>
            </p:cNvCxnSpPr>
            <p:nvPr/>
          </p:nvCxnSpPr>
          <p:spPr>
            <a:xfrm flipH="1">
              <a:off x="5596550" y="1143000"/>
              <a:ext cx="482600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33" name="a13">
              <a:extLst>
                <a:ext uri="{FF2B5EF4-FFF2-40B4-BE49-F238E27FC236}">
                  <a16:creationId xmlns:a16="http://schemas.microsoft.com/office/drawing/2014/main" id="{B195DCD2-F3C4-E145-924C-23E84E98F589}"/>
                </a:ext>
              </a:extLst>
            </p:cNvPr>
            <p:cNvSpPr/>
            <p:nvPr/>
          </p:nvSpPr>
          <p:spPr>
            <a:xfrm>
              <a:off x="5791199" y="1143000"/>
              <a:ext cx="575902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13</a:t>
              </a:r>
            </a:p>
          </p:txBody>
        </p:sp>
        <p:sp>
          <p:nvSpPr>
            <p:cNvPr id="134" name="a12">
              <a:extLst>
                <a:ext uri="{FF2B5EF4-FFF2-40B4-BE49-F238E27FC236}">
                  <a16:creationId xmlns:a16="http://schemas.microsoft.com/office/drawing/2014/main" id="{3D2A3264-1DEE-8844-A555-96685C019904}"/>
                </a:ext>
              </a:extLst>
            </p:cNvPr>
            <p:cNvSpPr/>
            <p:nvPr/>
          </p:nvSpPr>
          <p:spPr>
            <a:xfrm>
              <a:off x="5308599" y="1587501"/>
              <a:ext cx="575902" cy="5393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12</a:t>
              </a:r>
            </a:p>
          </p:txBody>
        </p:sp>
        <p:cxnSp>
          <p:nvCxnSpPr>
            <p:cNvPr id="135" name="连接线">
              <a:extLst>
                <a:ext uri="{FF2B5EF4-FFF2-40B4-BE49-F238E27FC236}">
                  <a16:creationId xmlns:a16="http://schemas.microsoft.com/office/drawing/2014/main" id="{FF53B9EA-8958-0043-8164-76A9AF5727EE}"/>
                </a:ext>
              </a:extLst>
            </p:cNvPr>
            <p:cNvCxnSpPr>
              <a:cxnSpLocks/>
              <a:stCxn id="141" idx="6"/>
              <a:endCxn id="138" idx="0"/>
            </p:cNvCxnSpPr>
            <p:nvPr/>
          </p:nvCxnSpPr>
          <p:spPr>
            <a:xfrm>
              <a:off x="1962146" y="1921225"/>
              <a:ext cx="708028" cy="1742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36" name="连接线">
              <a:extLst>
                <a:ext uri="{FF2B5EF4-FFF2-40B4-BE49-F238E27FC236}">
                  <a16:creationId xmlns:a16="http://schemas.microsoft.com/office/drawing/2014/main" id="{104028C7-0EF5-1142-BCAF-9B25BDCFEAC2}"/>
                </a:ext>
              </a:extLst>
            </p:cNvPr>
            <p:cNvCxnSpPr>
              <a:cxnSpLocks/>
              <a:stCxn id="138" idx="0"/>
              <a:endCxn id="140" idx="0"/>
            </p:cNvCxnSpPr>
            <p:nvPr/>
          </p:nvCxnSpPr>
          <p:spPr>
            <a:xfrm flipH="1">
              <a:off x="2187574" y="2095500"/>
              <a:ext cx="482600" cy="54609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37" name="连接线">
              <a:extLst>
                <a:ext uri="{FF2B5EF4-FFF2-40B4-BE49-F238E27FC236}">
                  <a16:creationId xmlns:a16="http://schemas.microsoft.com/office/drawing/2014/main" id="{1ECEA2EE-6D8C-2741-AAB5-0474D5395F75}"/>
                </a:ext>
              </a:extLst>
            </p:cNvPr>
            <p:cNvCxnSpPr>
              <a:cxnSpLocks/>
              <a:stCxn id="138" idx="0"/>
              <a:endCxn id="139" idx="0"/>
            </p:cNvCxnSpPr>
            <p:nvPr/>
          </p:nvCxnSpPr>
          <p:spPr>
            <a:xfrm>
              <a:off x="2670174" y="2095500"/>
              <a:ext cx="490537" cy="54609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38" name="a6">
              <a:extLst>
                <a:ext uri="{FF2B5EF4-FFF2-40B4-BE49-F238E27FC236}">
                  <a16:creationId xmlns:a16="http://schemas.microsoft.com/office/drawing/2014/main" id="{7FBDAACA-ED69-C342-96B6-7898A527FC7D}"/>
                </a:ext>
              </a:extLst>
            </p:cNvPr>
            <p:cNvSpPr/>
            <p:nvPr/>
          </p:nvSpPr>
          <p:spPr>
            <a:xfrm>
              <a:off x="2412999" y="2095500"/>
              <a:ext cx="514349" cy="520700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6</a:t>
              </a:r>
            </a:p>
          </p:txBody>
        </p:sp>
        <p:sp>
          <p:nvSpPr>
            <p:cNvPr id="139" name="a7">
              <a:extLst>
                <a:ext uri="{FF2B5EF4-FFF2-40B4-BE49-F238E27FC236}">
                  <a16:creationId xmlns:a16="http://schemas.microsoft.com/office/drawing/2014/main" id="{7901310B-3322-A04B-A12F-4CD2858AE287}"/>
                </a:ext>
              </a:extLst>
            </p:cNvPr>
            <p:cNvSpPr/>
            <p:nvPr/>
          </p:nvSpPr>
          <p:spPr>
            <a:xfrm>
              <a:off x="2895598" y="2641598"/>
              <a:ext cx="530224" cy="5150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7</a:t>
              </a:r>
            </a:p>
          </p:txBody>
        </p:sp>
        <p:sp>
          <p:nvSpPr>
            <p:cNvPr id="140" name="a5">
              <a:extLst>
                <a:ext uri="{FF2B5EF4-FFF2-40B4-BE49-F238E27FC236}">
                  <a16:creationId xmlns:a16="http://schemas.microsoft.com/office/drawing/2014/main" id="{E494BD45-895F-B043-A2D5-E8C31F348642}"/>
                </a:ext>
              </a:extLst>
            </p:cNvPr>
            <p:cNvSpPr/>
            <p:nvPr/>
          </p:nvSpPr>
          <p:spPr>
            <a:xfrm>
              <a:off x="1930399" y="2641599"/>
              <a:ext cx="514349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5</a:t>
              </a:r>
            </a:p>
          </p:txBody>
        </p:sp>
        <p:sp>
          <p:nvSpPr>
            <p:cNvPr id="141" name="a4">
              <a:extLst>
                <a:ext uri="{FF2B5EF4-FFF2-40B4-BE49-F238E27FC236}">
                  <a16:creationId xmlns:a16="http://schemas.microsoft.com/office/drawing/2014/main" id="{B8BC6E52-8FD6-2847-9C33-7FA920B25612}"/>
                </a:ext>
              </a:extLst>
            </p:cNvPr>
            <p:cNvSpPr/>
            <p:nvPr/>
          </p:nvSpPr>
          <p:spPr>
            <a:xfrm>
              <a:off x="1447800" y="1663699"/>
              <a:ext cx="514345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4</a:t>
              </a:r>
            </a:p>
          </p:txBody>
        </p:sp>
        <p:cxnSp>
          <p:nvCxnSpPr>
            <p:cNvPr id="142" name="连接线">
              <a:extLst>
                <a:ext uri="{FF2B5EF4-FFF2-40B4-BE49-F238E27FC236}">
                  <a16:creationId xmlns:a16="http://schemas.microsoft.com/office/drawing/2014/main" id="{2CF5C096-9C38-5146-A16A-D61B7FAE42FF}"/>
                </a:ext>
              </a:extLst>
            </p:cNvPr>
            <p:cNvCxnSpPr>
              <a:cxnSpLocks/>
              <a:stCxn id="143" idx="0"/>
              <a:endCxn id="144" idx="0"/>
            </p:cNvCxnSpPr>
            <p:nvPr/>
          </p:nvCxnSpPr>
          <p:spPr>
            <a:xfrm>
              <a:off x="161927" y="1143000"/>
              <a:ext cx="577845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43" name="a1">
              <a:extLst>
                <a:ext uri="{FF2B5EF4-FFF2-40B4-BE49-F238E27FC236}">
                  <a16:creationId xmlns:a16="http://schemas.microsoft.com/office/drawing/2014/main" id="{6F5D6356-89F0-7C41-9215-FC17C29806E6}"/>
                </a:ext>
              </a:extLst>
            </p:cNvPr>
            <p:cNvSpPr/>
            <p:nvPr/>
          </p:nvSpPr>
          <p:spPr>
            <a:xfrm>
              <a:off x="-95247" y="1143000"/>
              <a:ext cx="514346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1</a:t>
              </a:r>
            </a:p>
          </p:txBody>
        </p:sp>
        <p:sp>
          <p:nvSpPr>
            <p:cNvPr id="144" name="a2">
              <a:extLst>
                <a:ext uri="{FF2B5EF4-FFF2-40B4-BE49-F238E27FC236}">
                  <a16:creationId xmlns:a16="http://schemas.microsoft.com/office/drawing/2014/main" id="{156206C5-C721-A247-B426-03485A244184}"/>
                </a:ext>
              </a:extLst>
            </p:cNvPr>
            <p:cNvSpPr/>
            <p:nvPr/>
          </p:nvSpPr>
          <p:spPr>
            <a:xfrm>
              <a:off x="482600" y="1663700"/>
              <a:ext cx="514343" cy="51504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37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Matching Nuts and Bolts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Divide.</a:t>
            </a:r>
          </a:p>
          <a:p>
            <a:pPr lvl="1"/>
            <a:r>
              <a:rPr lang="en-US" altLang="zh-CN" dirty="0"/>
              <a:t>Pick bolt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lang="en-US" altLang="zh-CN" dirty="0"/>
              <a:t> uniformly at random; compare bolt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lang="en-US" altLang="zh-CN" dirty="0"/>
              <a:t> against all nuts;</a:t>
            </a:r>
            <a:br>
              <a:rPr lang="en-US" altLang="zh-CN" dirty="0"/>
            </a:br>
            <a:r>
              <a:rPr lang="en-US" altLang="zh-CN" dirty="0"/>
              <a:t>divide nuts smaller than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lang="en-US" altLang="zh-CN" dirty="0"/>
              <a:t> from those that are larger than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Let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p′</a:t>
            </a:r>
            <a:r>
              <a:rPr lang="en-US" altLang="zh-CN" dirty="0"/>
              <a:t> be the nut that matches bolt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lang="en-US" altLang="zh-CN" dirty="0"/>
              <a:t>. Compare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p′</a:t>
            </a:r>
            <a:r>
              <a:rPr lang="en-US" altLang="zh-CN" dirty="0"/>
              <a:t> against all bolts;</a:t>
            </a:r>
            <a:br>
              <a:rPr lang="en-US" altLang="zh-CN" dirty="0"/>
            </a:br>
            <a:r>
              <a:rPr lang="en-US" altLang="zh-CN" dirty="0"/>
              <a:t>divide bolts smaller than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p′</a:t>
            </a:r>
            <a:r>
              <a:rPr lang="en-US" altLang="zh-CN" dirty="0"/>
              <a:t> from those that are larger than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p′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Conquer.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Recursively solve two independent </a:t>
            </a:r>
            <a:r>
              <a:rPr lang="en-US" altLang="zh-CN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subproblems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r>
              <a:rPr lang="en-US" altLang="zh-CN" dirty="0"/>
              <a:t>Analysis.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Almost identical to analysis of randomized quicksort.</a:t>
            </a: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             (but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compares to partition pile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nuts and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bolts)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014104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topic covered quicksort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On average faster than heap sort or merge 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Uses a pivot to partition the objects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Using the median of three pivots is a reasonably means of finding the pivot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Average run time of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Worst case run time of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37766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Master Theorem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Goal.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Recipe for solving common divide-and-conquer recurrences:</a:t>
            </a: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with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(0) = 0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(1) = Θ(1)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r>
              <a:rPr lang="en-US" altLang="zh-CN" dirty="0"/>
              <a:t>Terms.</a:t>
            </a:r>
          </a:p>
          <a:p>
            <a:pPr lvl="1"/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 1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/>
              <a:t>is the number of </a:t>
            </a:r>
            <a:r>
              <a:rPr lang="en-US" altLang="zh-CN" dirty="0" err="1"/>
              <a:t>subproblems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b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 2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/>
              <a:t>is the factor by which the </a:t>
            </a:r>
            <a:r>
              <a:rPr lang="en-US" altLang="zh-CN" dirty="0" err="1"/>
              <a:t>subproblem</a:t>
            </a:r>
            <a:r>
              <a:rPr lang="en-US" altLang="zh-CN" dirty="0"/>
              <a:t> size decreases.</a:t>
            </a:r>
          </a:p>
          <a:p>
            <a:pPr lvl="1"/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f</a:t>
            </a:r>
            <a:r>
              <a:rPr lang="en-US" altLang="zh-CN" i="1" baseline="-5999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)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 0</a:t>
            </a:r>
            <a:r>
              <a:rPr lang="en-US" altLang="zh-CN" dirty="0"/>
              <a:t> is the work to divide and combine </a:t>
            </a:r>
            <a:r>
              <a:rPr lang="en-US" altLang="zh-CN" dirty="0" err="1"/>
              <a:t>subproblems</a:t>
            </a:r>
            <a:r>
              <a:rPr lang="en-US" altLang="zh-CN" dirty="0"/>
              <a:t>.</a:t>
            </a:r>
            <a:endParaRPr lang="en-US" altLang="zh-CN" dirty="0">
              <a:uFill>
                <a:solidFill>
                  <a:srgbClr val="000000"/>
                </a:solidFill>
              </a:uFill>
            </a:endParaRPr>
          </a:p>
          <a:p>
            <a:r>
              <a:rPr lang="en-US" altLang="zh-CN" dirty="0"/>
              <a:t>Recursion tree.  </a:t>
            </a:r>
            <a:r>
              <a:rPr lang="en-US" altLang="zh-CN" dirty="0">
                <a:solidFill>
                  <a:srgbClr val="606060"/>
                </a:solidFill>
              </a:rPr>
              <a:t>[ assuming </a:t>
            </a:r>
            <a:r>
              <a:rPr lang="en-US" altLang="zh-CN" i="1" dirty="0">
                <a:solidFill>
                  <a:srgbClr val="606060"/>
                </a:solid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606060"/>
                </a:solidFill>
              </a:rPr>
              <a:t> is a power of </a:t>
            </a:r>
            <a:r>
              <a:rPr lang="en-US" altLang="zh-CN" i="1" dirty="0">
                <a:solidFill>
                  <a:srgbClr val="606060"/>
                </a:solidFill>
                <a:latin typeface="Times"/>
                <a:ea typeface="Times"/>
                <a:cs typeface="Times"/>
                <a:sym typeface="Times"/>
              </a:rPr>
              <a:t>b </a:t>
            </a:r>
            <a:r>
              <a:rPr lang="en-US" altLang="zh-CN" dirty="0">
                <a:solidFill>
                  <a:srgbClr val="606060"/>
                </a:solidFill>
              </a:rPr>
              <a:t>]</a:t>
            </a:r>
          </a:p>
          <a:p>
            <a:pPr lvl="1"/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=</a:t>
            </a:r>
            <a:r>
              <a:rPr lang="en-US" altLang="zh-CN" dirty="0"/>
              <a:t> branching factor.</a:t>
            </a:r>
          </a:p>
          <a:p>
            <a:pPr lvl="1"/>
            <a:r>
              <a:rPr lang="en-US" altLang="zh-CN" i="1" spc="120" dirty="0" err="1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44499" dirty="0" err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=</a:t>
            </a:r>
            <a:r>
              <a:rPr lang="en-US" altLang="zh-CN" dirty="0"/>
              <a:t> number of subproblems at level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k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1 + </a:t>
            </a:r>
            <a:r>
              <a:rPr lang="en-US" altLang="zh-CN" dirty="0" err="1">
                <a:latin typeface="Times"/>
                <a:ea typeface="Times"/>
                <a:cs typeface="Times"/>
                <a:sym typeface="Times"/>
              </a:rPr>
              <a:t>log</a:t>
            </a:r>
            <a:r>
              <a:rPr lang="en-US" altLang="zh-CN" i="1" baseline="-18500" dirty="0" err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 n</a:t>
            </a:r>
            <a:r>
              <a:rPr lang="en-US" altLang="zh-CN" dirty="0"/>
              <a:t> levels.</a:t>
            </a:r>
          </a:p>
          <a:p>
            <a:pPr lvl="1"/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/ </a:t>
            </a:r>
            <a:r>
              <a:rPr lang="en-US" altLang="zh-CN" i="1" spc="120" dirty="0" err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 lang="en-US" altLang="zh-CN" i="1" baseline="44499" dirty="0" err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=</a:t>
            </a:r>
            <a:r>
              <a:rPr lang="en-US" altLang="zh-CN" dirty="0"/>
              <a:t> size of </a:t>
            </a:r>
            <a:r>
              <a:rPr lang="en-US" altLang="zh-CN" dirty="0" err="1"/>
              <a:t>subproblem</a:t>
            </a:r>
            <a:r>
              <a:rPr lang="en-US" altLang="zh-CN" dirty="0"/>
              <a:t> at level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k</a:t>
            </a:r>
            <a:r>
              <a:rPr lang="en-US" altLang="zh-CN" dirty="0"/>
              <a:t>.</a:t>
            </a:r>
          </a:p>
          <a:p>
            <a:endParaRPr lang="zh-CN" altLang="en-US" dirty="0"/>
          </a:p>
        </p:txBody>
      </p:sp>
      <p:pic>
        <p:nvPicPr>
          <p:cNvPr id="28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060848"/>
            <a:ext cx="2462563" cy="4252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1234664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 of Merge Sort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time required to sort an array of size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&gt; 1</a:t>
            </a:r>
            <a:r>
              <a:rPr lang="en-US" altLang="en-US" dirty="0">
                <a:latin typeface="Arial" charset="0"/>
                <a:cs typeface="Arial" charset="0"/>
              </a:rPr>
              <a:t> is: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time required to sort the first half,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time required to sort the second half, and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time required to merge the two lists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That is: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Solution: 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T(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979613" y="2997200"/>
          <a:ext cx="4019550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34" name="Equation" r:id="rId4" imgW="1790640" imgH="482400" progId="Equation.3">
                  <p:embed/>
                </p:oleObj>
              </mc:Choice>
              <mc:Fallback>
                <p:oleObj name="Equation" r:id="rId4" imgW="1790640" imgH="4824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2997200"/>
                        <a:ext cx="4019550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074240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 Tree for Merge Sort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289485" y="1276022"/>
            <a:ext cx="1252189" cy="3407932"/>
            <a:chOff x="295301" y="1226541"/>
            <a:chExt cx="1252189" cy="3407932"/>
          </a:xfrm>
        </p:grpSpPr>
        <p:grpSp>
          <p:nvGrpSpPr>
            <p:cNvPr id="23" name="组合 22"/>
            <p:cNvGrpSpPr/>
            <p:nvPr/>
          </p:nvGrpSpPr>
          <p:grpSpPr>
            <a:xfrm>
              <a:off x="295301" y="1752090"/>
              <a:ext cx="1252189" cy="2882383"/>
              <a:chOff x="804690" y="1751385"/>
              <a:chExt cx="1252189" cy="2882383"/>
            </a:xfrm>
          </p:grpSpPr>
          <p:sp>
            <p:nvSpPr>
              <p:cNvPr id="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" name="Text Box 37"/>
              <p:cNvSpPr txBox="1">
                <a:spLocks noChangeArrowheads="1"/>
              </p:cNvSpPr>
              <p:nvPr/>
            </p:nvSpPr>
            <p:spPr bwMode="auto">
              <a:xfrm>
                <a:off x="804690" y="4294572"/>
                <a:ext cx="122396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k=log</a:t>
                </a:r>
                <a:r>
                  <a:rPr lang="en-US" altLang="zh-CN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1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389968" y="1226541"/>
              <a:ext cx="797656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Level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436095" y="1286226"/>
            <a:ext cx="1614487" cy="3407657"/>
            <a:chOff x="323527" y="1244007"/>
            <a:chExt cx="1614487" cy="3407657"/>
          </a:xfrm>
        </p:grpSpPr>
        <p:grpSp>
          <p:nvGrpSpPr>
            <p:cNvPr id="28" name="组合 27"/>
            <p:cNvGrpSpPr/>
            <p:nvPr/>
          </p:nvGrpSpPr>
          <p:grpSpPr>
            <a:xfrm>
              <a:off x="323527" y="1752090"/>
              <a:ext cx="1614487" cy="2899574"/>
              <a:chOff x="832916" y="1751385"/>
              <a:chExt cx="1614487" cy="2899574"/>
            </a:xfrm>
          </p:grpSpPr>
          <p:sp>
            <p:nvSpPr>
              <p:cNvPr id="30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2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oMath>
                    </a14:m>
                    <a: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= n</a:t>
                    </a:r>
                    <a:endParaRPr lang="en-US" altLang="zh-CN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3571" b="-25000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9" name="Text Box 32"/>
            <p:cNvSpPr txBox="1">
              <a:spLocks noChangeArrowheads="1"/>
            </p:cNvSpPr>
            <p:nvPr/>
          </p:nvSpPr>
          <p:spPr bwMode="auto">
            <a:xfrm>
              <a:off x="323527" y="1244007"/>
              <a:ext cx="1075579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#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445000" y="1286226"/>
            <a:ext cx="1223962" cy="3422716"/>
            <a:chOff x="323528" y="1244007"/>
            <a:chExt cx="1223962" cy="3422716"/>
          </a:xfrm>
        </p:grpSpPr>
        <p:grpSp>
          <p:nvGrpSpPr>
            <p:cNvPr id="40" name="组合 39"/>
            <p:cNvGrpSpPr/>
            <p:nvPr/>
          </p:nvGrpSpPr>
          <p:grpSpPr>
            <a:xfrm>
              <a:off x="390203" y="1752090"/>
              <a:ext cx="1157287" cy="2914633"/>
              <a:chOff x="899592" y="1751385"/>
              <a:chExt cx="1157287" cy="2914633"/>
            </a:xfrm>
          </p:grpSpPr>
          <p:sp>
            <p:nvSpPr>
              <p:cNvPr id="42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43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(n/2)</a:t>
                </a:r>
              </a:p>
            </p:txBody>
          </p:sp>
          <p:sp>
            <p:nvSpPr>
              <p:cNvPr id="44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(n/4)</a:t>
                </a:r>
              </a:p>
            </p:txBody>
          </p:sp>
          <p:sp>
            <p:nvSpPr>
              <p:cNvPr id="45" name="Text Box 36"/>
              <p:cNvSpPr txBox="1">
                <a:spLocks noChangeArrowheads="1"/>
              </p:cNvSpPr>
              <p:nvPr/>
            </p:nvSpPr>
            <p:spPr bwMode="auto">
              <a:xfrm>
                <a:off x="1007433" y="4326822"/>
                <a:ext cx="665114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8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41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size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987299" y="1285383"/>
            <a:ext cx="1879403" cy="3434994"/>
            <a:chOff x="-134298" y="1244007"/>
            <a:chExt cx="1879403" cy="3434994"/>
          </a:xfrm>
        </p:grpSpPr>
        <p:grpSp>
          <p:nvGrpSpPr>
            <p:cNvPr id="52" name="组合 51"/>
            <p:cNvGrpSpPr/>
            <p:nvPr/>
          </p:nvGrpSpPr>
          <p:grpSpPr>
            <a:xfrm>
              <a:off x="-134298" y="1752090"/>
              <a:ext cx="1879403" cy="2926911"/>
              <a:chOff x="375091" y="1751385"/>
              <a:chExt cx="1879403" cy="2926911"/>
            </a:xfrm>
          </p:grpSpPr>
          <p:sp>
            <p:nvSpPr>
              <p:cNvPr id="5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5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2(n/2)</a:t>
                </a:r>
              </a:p>
            </p:txBody>
          </p:sp>
          <p:sp>
            <p:nvSpPr>
              <p:cNvPr id="5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4(n/4)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5091" y="4339100"/>
                    <a:ext cx="1879403" cy="33919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 / 2</m:t>
                          </m:r>
                          <m:r>
                            <m:rPr>
                              <m:nor/>
                            </m:rPr>
                            <a:rPr lang="en-US" altLang="zh-CN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7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75091" y="4339100"/>
                    <a:ext cx="1879403" cy="33919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8519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Work</a:t>
              </a:r>
            </a:p>
          </p:txBody>
        </p:sp>
      </p:grpSp>
      <p:sp>
        <p:nvSpPr>
          <p:cNvPr id="63" name="矩形 62"/>
          <p:cNvSpPr/>
          <p:nvPr/>
        </p:nvSpPr>
        <p:spPr>
          <a:xfrm>
            <a:off x="1159068" y="1883304"/>
            <a:ext cx="4161569" cy="176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1159067" y="2592814"/>
            <a:ext cx="2016000" cy="174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3304637" y="2592814"/>
            <a:ext cx="2016000" cy="174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1159067" y="3433665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2221612" y="3433665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3291022" y="3435378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4353567" y="3435378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 Box 39"/>
          <p:cNvSpPr txBox="1">
            <a:spLocks noChangeArrowheads="1"/>
          </p:cNvSpPr>
          <p:nvPr/>
        </p:nvSpPr>
        <p:spPr bwMode="auto">
          <a:xfrm>
            <a:off x="2987824" y="3765141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.</a:t>
            </a:r>
          </a:p>
        </p:txBody>
      </p:sp>
      <p:sp>
        <p:nvSpPr>
          <p:cNvPr id="71" name="Text Box 39"/>
          <p:cNvSpPr txBox="1">
            <a:spLocks noChangeArrowheads="1"/>
          </p:cNvSpPr>
          <p:nvPr/>
        </p:nvSpPr>
        <p:spPr bwMode="auto">
          <a:xfrm>
            <a:off x="2850368" y="4354687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2806327" y="5185651"/>
                <a:ext cx="3012620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327" y="5185651"/>
                <a:ext cx="3012620" cy="6531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2771800" y="5925964"/>
                <a:ext cx="5575116" cy="470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Total work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/ 2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2400" b="0" i="0" baseline="30000" dirty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k</m:t>
                            </m:r>
                          </m:sup>
                          <m:e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e>
                        </m:nary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𝑛𝑙𝑜𝑔𝑛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5925964"/>
                <a:ext cx="5575116" cy="470770"/>
              </a:xfrm>
              <a:prstGeom prst="rect">
                <a:avLst/>
              </a:prstGeom>
              <a:blipFill>
                <a:blip r:embed="rId6"/>
                <a:stretch>
                  <a:fillRect l="-1751" t="-124675" b="-194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77966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 Tree for ?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289485" y="1276022"/>
            <a:ext cx="1252189" cy="3407932"/>
            <a:chOff x="295301" y="1226541"/>
            <a:chExt cx="1252189" cy="3407932"/>
          </a:xfrm>
        </p:grpSpPr>
        <p:grpSp>
          <p:nvGrpSpPr>
            <p:cNvPr id="23" name="组合 22"/>
            <p:cNvGrpSpPr/>
            <p:nvPr/>
          </p:nvGrpSpPr>
          <p:grpSpPr>
            <a:xfrm>
              <a:off x="295301" y="1752090"/>
              <a:ext cx="1252189" cy="2882383"/>
              <a:chOff x="804690" y="1751385"/>
              <a:chExt cx="1252189" cy="2882383"/>
            </a:xfrm>
          </p:grpSpPr>
          <p:sp>
            <p:nvSpPr>
              <p:cNvPr id="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" name="Text Box 37"/>
              <p:cNvSpPr txBox="1">
                <a:spLocks noChangeArrowheads="1"/>
              </p:cNvSpPr>
              <p:nvPr/>
            </p:nvSpPr>
            <p:spPr bwMode="auto">
              <a:xfrm>
                <a:off x="804690" y="4294572"/>
                <a:ext cx="122396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k=log</a:t>
                </a:r>
                <a:r>
                  <a:rPr lang="en-US" altLang="zh-CN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1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389968" y="1226541"/>
              <a:ext cx="797656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Level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415280" y="1286226"/>
            <a:ext cx="1244778" cy="3451319"/>
            <a:chOff x="302712" y="1244007"/>
            <a:chExt cx="1244778" cy="3451319"/>
          </a:xfrm>
        </p:grpSpPr>
        <p:grpSp>
          <p:nvGrpSpPr>
            <p:cNvPr id="28" name="组合 27"/>
            <p:cNvGrpSpPr/>
            <p:nvPr/>
          </p:nvGrpSpPr>
          <p:grpSpPr>
            <a:xfrm>
              <a:off x="302712" y="1752090"/>
              <a:ext cx="1244778" cy="2943236"/>
              <a:chOff x="812101" y="1751385"/>
              <a:chExt cx="1244778" cy="2943236"/>
            </a:xfrm>
          </p:grpSpPr>
          <p:sp>
            <p:nvSpPr>
              <p:cNvPr id="30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2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12101" y="4345496"/>
                    <a:ext cx="432049" cy="34912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0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oMath>
                      </m:oMathPara>
                    </a14:m>
                    <a:endParaRPr lang="en-US" altLang="zh-CN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12101" y="4345496"/>
                    <a:ext cx="432049" cy="34912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9" name="Text Box 32"/>
            <p:cNvSpPr txBox="1">
              <a:spLocks noChangeArrowheads="1"/>
            </p:cNvSpPr>
            <p:nvPr/>
          </p:nvSpPr>
          <p:spPr bwMode="auto">
            <a:xfrm>
              <a:off x="323527" y="1244007"/>
              <a:ext cx="1075579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#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445000" y="1286226"/>
            <a:ext cx="1223962" cy="3422716"/>
            <a:chOff x="323528" y="1244007"/>
            <a:chExt cx="1223962" cy="3422716"/>
          </a:xfrm>
        </p:grpSpPr>
        <p:grpSp>
          <p:nvGrpSpPr>
            <p:cNvPr id="40" name="组合 39"/>
            <p:cNvGrpSpPr/>
            <p:nvPr/>
          </p:nvGrpSpPr>
          <p:grpSpPr>
            <a:xfrm>
              <a:off x="390203" y="1752090"/>
              <a:ext cx="1157287" cy="2914633"/>
              <a:chOff x="899592" y="1751385"/>
              <a:chExt cx="1157287" cy="2914633"/>
            </a:xfrm>
          </p:grpSpPr>
          <p:sp>
            <p:nvSpPr>
              <p:cNvPr id="42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43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(n/2)</a:t>
                </a:r>
              </a:p>
            </p:txBody>
          </p:sp>
          <p:sp>
            <p:nvSpPr>
              <p:cNvPr id="44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(n/4)</a:t>
                </a:r>
              </a:p>
            </p:txBody>
          </p:sp>
          <p:sp>
            <p:nvSpPr>
              <p:cNvPr id="45" name="Text Box 36"/>
              <p:cNvSpPr txBox="1">
                <a:spLocks noChangeArrowheads="1"/>
              </p:cNvSpPr>
              <p:nvPr/>
            </p:nvSpPr>
            <p:spPr bwMode="auto">
              <a:xfrm>
                <a:off x="1007433" y="4326822"/>
                <a:ext cx="665114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8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41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size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294301" y="1285383"/>
            <a:ext cx="1879403" cy="3423559"/>
            <a:chOff x="172704" y="1244007"/>
            <a:chExt cx="1879403" cy="3423559"/>
          </a:xfrm>
        </p:grpSpPr>
        <p:grpSp>
          <p:nvGrpSpPr>
            <p:cNvPr id="52" name="组合 51"/>
            <p:cNvGrpSpPr/>
            <p:nvPr/>
          </p:nvGrpSpPr>
          <p:grpSpPr>
            <a:xfrm>
              <a:off x="172704" y="1752090"/>
              <a:ext cx="1879403" cy="2915476"/>
              <a:chOff x="682093" y="1751385"/>
              <a:chExt cx="1879403" cy="2915476"/>
            </a:xfrm>
          </p:grpSpPr>
          <p:sp>
            <p:nvSpPr>
              <p:cNvPr id="5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5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5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57" name="Text Box 36"/>
              <p:cNvSpPr txBox="1">
                <a:spLocks noChangeArrowheads="1"/>
              </p:cNvSpPr>
              <p:nvPr/>
            </p:nvSpPr>
            <p:spPr bwMode="auto">
              <a:xfrm>
                <a:off x="682093" y="4327665"/>
                <a:ext cx="1879403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Work</a:t>
              </a:r>
            </a:p>
          </p:txBody>
        </p:sp>
      </p:grpSp>
      <p:sp>
        <p:nvSpPr>
          <p:cNvPr id="63" name="矩形 62"/>
          <p:cNvSpPr/>
          <p:nvPr/>
        </p:nvSpPr>
        <p:spPr>
          <a:xfrm>
            <a:off x="1159068" y="1883304"/>
            <a:ext cx="4161569" cy="176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3304637" y="2592814"/>
            <a:ext cx="2016000" cy="174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4353567" y="3435378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 Box 39"/>
          <p:cNvSpPr txBox="1">
            <a:spLocks noChangeArrowheads="1"/>
          </p:cNvSpPr>
          <p:nvPr/>
        </p:nvSpPr>
        <p:spPr bwMode="auto">
          <a:xfrm>
            <a:off x="2987824" y="3765141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.</a:t>
            </a:r>
          </a:p>
        </p:txBody>
      </p:sp>
      <p:sp>
        <p:nvSpPr>
          <p:cNvPr id="71" name="Text Box 39"/>
          <p:cNvSpPr txBox="1">
            <a:spLocks noChangeArrowheads="1"/>
          </p:cNvSpPr>
          <p:nvPr/>
        </p:nvSpPr>
        <p:spPr bwMode="auto">
          <a:xfrm>
            <a:off x="2850368" y="4354687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2806327" y="5185651"/>
                <a:ext cx="3846502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𝑓𝑙𝑜𝑜𝑟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327" y="5185651"/>
                <a:ext cx="3846502" cy="653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2771800" y="5925964"/>
                <a:ext cx="5145511" cy="638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Total work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400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log</m:t>
                            </m:r>
                            <m:r>
                              <m:rPr>
                                <m:nor/>
                              </m:rPr>
                              <a:rPr lang="en-US" altLang="zh-CN" sz="2400" baseline="-250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C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e>
                        </m:nary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𝑙𝑜𝑔𝑛</m:t>
                    </m:r>
                  </m:oMath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5925964"/>
                <a:ext cx="5145511" cy="638123"/>
              </a:xfrm>
              <a:prstGeom prst="rect">
                <a:avLst/>
              </a:prstGeom>
              <a:blipFill>
                <a:blip r:embed="rId5"/>
                <a:stretch>
                  <a:fillRect l="-1896" b="-16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/>
          <p:cNvSpPr/>
          <p:nvPr/>
        </p:nvSpPr>
        <p:spPr>
          <a:xfrm>
            <a:off x="5178108" y="4478672"/>
            <a:ext cx="142529" cy="1370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500940" y="4344758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4084834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 Tree for ?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289485" y="1276022"/>
            <a:ext cx="1252189" cy="3407932"/>
            <a:chOff x="295301" y="1226541"/>
            <a:chExt cx="1252189" cy="3407932"/>
          </a:xfrm>
        </p:grpSpPr>
        <p:grpSp>
          <p:nvGrpSpPr>
            <p:cNvPr id="23" name="组合 22"/>
            <p:cNvGrpSpPr/>
            <p:nvPr/>
          </p:nvGrpSpPr>
          <p:grpSpPr>
            <a:xfrm>
              <a:off x="295301" y="1752090"/>
              <a:ext cx="1252189" cy="2882383"/>
              <a:chOff x="804690" y="1751385"/>
              <a:chExt cx="1252189" cy="2882383"/>
            </a:xfrm>
          </p:grpSpPr>
          <p:sp>
            <p:nvSpPr>
              <p:cNvPr id="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" name="Text Box 37"/>
              <p:cNvSpPr txBox="1">
                <a:spLocks noChangeArrowheads="1"/>
              </p:cNvSpPr>
              <p:nvPr/>
            </p:nvSpPr>
            <p:spPr bwMode="auto">
              <a:xfrm>
                <a:off x="804690" y="4294572"/>
                <a:ext cx="122396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k=log</a:t>
                </a:r>
                <a:r>
                  <a:rPr lang="en-US" altLang="zh-CN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1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389968" y="1226541"/>
              <a:ext cx="797656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Level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436095" y="1286226"/>
            <a:ext cx="1614487" cy="3407657"/>
            <a:chOff x="323527" y="1244007"/>
            <a:chExt cx="1614487" cy="3407657"/>
          </a:xfrm>
        </p:grpSpPr>
        <p:grpSp>
          <p:nvGrpSpPr>
            <p:cNvPr id="28" name="组合 27"/>
            <p:cNvGrpSpPr/>
            <p:nvPr/>
          </p:nvGrpSpPr>
          <p:grpSpPr>
            <a:xfrm>
              <a:off x="323527" y="1752090"/>
              <a:ext cx="1614487" cy="2899574"/>
              <a:chOff x="832916" y="1751385"/>
              <a:chExt cx="1614487" cy="2899574"/>
            </a:xfrm>
          </p:grpSpPr>
          <p:sp>
            <p:nvSpPr>
              <p:cNvPr id="30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2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4</a:t>
                </a:r>
                <a:r>
                  <a:rPr lang="en-US" altLang="zh-CN" baseline="300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altLang="zh-CN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oMath>
                    </a14:m>
                    <a:r>
                      <a:rPr lang="en-US" altLang="zh-CN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=4</a:t>
                    </a:r>
                    <a:r>
                      <a:rPr lang="en-US" altLang="zh-CN" baseline="30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log</a:t>
                    </a:r>
                    <a:r>
                      <a:rPr lang="en-US" altLang="zh-CN" baseline="-25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2</a:t>
                    </a:r>
                    <a:r>
                      <a:rPr lang="en-US" altLang="zh-CN" baseline="30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n</a:t>
                    </a:r>
                    <a:endParaRPr lang="en-US" altLang="zh-CN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5357" b="-21429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9" name="Text Box 32"/>
            <p:cNvSpPr txBox="1">
              <a:spLocks noChangeArrowheads="1"/>
            </p:cNvSpPr>
            <p:nvPr/>
          </p:nvSpPr>
          <p:spPr bwMode="auto">
            <a:xfrm>
              <a:off x="323527" y="1244007"/>
              <a:ext cx="1075579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#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445000" y="1286226"/>
            <a:ext cx="1223962" cy="3422716"/>
            <a:chOff x="323528" y="1244007"/>
            <a:chExt cx="1223962" cy="3422716"/>
          </a:xfrm>
        </p:grpSpPr>
        <p:grpSp>
          <p:nvGrpSpPr>
            <p:cNvPr id="40" name="组合 39"/>
            <p:cNvGrpSpPr/>
            <p:nvPr/>
          </p:nvGrpSpPr>
          <p:grpSpPr>
            <a:xfrm>
              <a:off x="390203" y="1752090"/>
              <a:ext cx="1157287" cy="2914633"/>
              <a:chOff x="899592" y="1751385"/>
              <a:chExt cx="1157287" cy="2914633"/>
            </a:xfrm>
          </p:grpSpPr>
          <p:sp>
            <p:nvSpPr>
              <p:cNvPr id="42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43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(n/2)</a:t>
                </a:r>
              </a:p>
            </p:txBody>
          </p:sp>
          <p:sp>
            <p:nvSpPr>
              <p:cNvPr id="44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(n/4)</a:t>
                </a:r>
              </a:p>
            </p:txBody>
          </p:sp>
          <p:sp>
            <p:nvSpPr>
              <p:cNvPr id="45" name="Text Box 36"/>
              <p:cNvSpPr txBox="1">
                <a:spLocks noChangeArrowheads="1"/>
              </p:cNvSpPr>
              <p:nvPr/>
            </p:nvSpPr>
            <p:spPr bwMode="auto">
              <a:xfrm>
                <a:off x="1007433" y="4326822"/>
                <a:ext cx="665114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8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41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size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981462" y="1285383"/>
            <a:ext cx="1879403" cy="3434994"/>
            <a:chOff x="-140135" y="1244007"/>
            <a:chExt cx="1879403" cy="3434994"/>
          </a:xfrm>
        </p:grpSpPr>
        <p:grpSp>
          <p:nvGrpSpPr>
            <p:cNvPr id="52" name="组合 51"/>
            <p:cNvGrpSpPr/>
            <p:nvPr/>
          </p:nvGrpSpPr>
          <p:grpSpPr>
            <a:xfrm>
              <a:off x="-140135" y="1752090"/>
              <a:ext cx="1879403" cy="2926911"/>
              <a:chOff x="369254" y="1751385"/>
              <a:chExt cx="1879403" cy="2926911"/>
            </a:xfrm>
          </p:grpSpPr>
          <p:sp>
            <p:nvSpPr>
              <p:cNvPr id="5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5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4(n/2)</a:t>
                </a:r>
              </a:p>
            </p:txBody>
          </p:sp>
          <p:sp>
            <p:nvSpPr>
              <p:cNvPr id="5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30867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altLang="zh-CN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(n/4)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9254" y="4339100"/>
                    <a:ext cx="1879403" cy="33919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altLang="zh-CN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 / 2</m:t>
                          </m:r>
                          <m:r>
                            <m:rPr>
                              <m:nor/>
                            </m:rPr>
                            <a:rPr lang="en-US" altLang="zh-CN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altLang="zh-CN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7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69254" y="4339100"/>
                    <a:ext cx="1879403" cy="33919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8519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Work</a:t>
              </a:r>
            </a:p>
          </p:txBody>
        </p:sp>
      </p:grpSp>
      <p:sp>
        <p:nvSpPr>
          <p:cNvPr id="63" name="矩形 62"/>
          <p:cNvSpPr/>
          <p:nvPr/>
        </p:nvSpPr>
        <p:spPr>
          <a:xfrm>
            <a:off x="1159068" y="1883304"/>
            <a:ext cx="4161569" cy="176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 Box 39"/>
          <p:cNvSpPr txBox="1">
            <a:spLocks noChangeArrowheads="1"/>
          </p:cNvSpPr>
          <p:nvPr/>
        </p:nvSpPr>
        <p:spPr bwMode="auto">
          <a:xfrm>
            <a:off x="2987824" y="3765141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.</a:t>
            </a:r>
          </a:p>
        </p:txBody>
      </p:sp>
      <p:sp>
        <p:nvSpPr>
          <p:cNvPr id="71" name="Text Box 39"/>
          <p:cNvSpPr txBox="1">
            <a:spLocks noChangeArrowheads="1"/>
          </p:cNvSpPr>
          <p:nvPr/>
        </p:nvSpPr>
        <p:spPr bwMode="auto">
          <a:xfrm>
            <a:off x="2850368" y="4354687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2806327" y="5185651"/>
                <a:ext cx="3012620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327" y="5185651"/>
                <a:ext cx="3012620" cy="6531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2771800" y="5925964"/>
                <a:ext cx="5303760" cy="470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Total work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/ 2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2400" b="0" i="0" baseline="30000" dirty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k</m:t>
                            </m:r>
                          </m:sup>
                          <m:e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altLang="zh-CN" sz="2400" baseline="300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k</m:t>
                            </m:r>
                          </m:e>
                        </m:nary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baseline="30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zh-CN" altLang="en-US" sz="2400" baseline="30000" dirty="0"/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5925964"/>
                <a:ext cx="5303760" cy="470770"/>
              </a:xfrm>
              <a:prstGeom prst="rect">
                <a:avLst/>
              </a:prstGeom>
              <a:blipFill>
                <a:blip r:embed="rId6"/>
                <a:stretch>
                  <a:fillRect l="-1839" t="-124675" b="-194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/>
          <p:cNvSpPr/>
          <p:nvPr/>
        </p:nvSpPr>
        <p:spPr>
          <a:xfrm>
            <a:off x="1159067" y="2631239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2221612" y="2631239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3291022" y="2632952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353567" y="2632952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159067" y="3353460"/>
            <a:ext cx="880978" cy="262252"/>
            <a:chOff x="1159067" y="3353460"/>
            <a:chExt cx="880978" cy="262252"/>
          </a:xfrm>
        </p:grpSpPr>
        <p:sp>
          <p:nvSpPr>
            <p:cNvPr id="66" name="矩形 65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2245593" y="3348217"/>
            <a:ext cx="880978" cy="262252"/>
            <a:chOff x="1159067" y="3353460"/>
            <a:chExt cx="880978" cy="262252"/>
          </a:xfrm>
        </p:grpSpPr>
        <p:sp>
          <p:nvSpPr>
            <p:cNvPr id="62" name="矩形 61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347107" y="3337874"/>
            <a:ext cx="880978" cy="262252"/>
            <a:chOff x="1159067" y="3353460"/>
            <a:chExt cx="880978" cy="262252"/>
          </a:xfrm>
        </p:grpSpPr>
        <p:sp>
          <p:nvSpPr>
            <p:cNvPr id="77" name="矩形 76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416245" y="3328950"/>
            <a:ext cx="880978" cy="262252"/>
            <a:chOff x="1159067" y="3353460"/>
            <a:chExt cx="880978" cy="262252"/>
          </a:xfrm>
        </p:grpSpPr>
        <p:sp>
          <p:nvSpPr>
            <p:cNvPr id="81" name="矩形 80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Text Box 35"/>
          <p:cNvSpPr txBox="1">
            <a:spLocks noChangeArrowheads="1"/>
          </p:cNvSpPr>
          <p:nvPr/>
        </p:nvSpPr>
        <p:spPr bwMode="auto">
          <a:xfrm>
            <a:off x="1431513" y="3581196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4</a:t>
            </a:r>
          </a:p>
        </p:txBody>
      </p:sp>
      <p:sp>
        <p:nvSpPr>
          <p:cNvPr id="85" name="Text Box 35"/>
          <p:cNvSpPr txBox="1">
            <a:spLocks noChangeArrowheads="1"/>
          </p:cNvSpPr>
          <p:nvPr/>
        </p:nvSpPr>
        <p:spPr bwMode="auto">
          <a:xfrm>
            <a:off x="2522576" y="3576578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4</a:t>
            </a:r>
          </a:p>
        </p:txBody>
      </p:sp>
      <p:sp>
        <p:nvSpPr>
          <p:cNvPr id="86" name="Text Box 35"/>
          <p:cNvSpPr txBox="1">
            <a:spLocks noChangeArrowheads="1"/>
          </p:cNvSpPr>
          <p:nvPr/>
        </p:nvSpPr>
        <p:spPr bwMode="auto">
          <a:xfrm>
            <a:off x="3625686" y="3572075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4</a:t>
            </a:r>
          </a:p>
        </p:txBody>
      </p:sp>
      <p:sp>
        <p:nvSpPr>
          <p:cNvPr id="87" name="Text Box 35"/>
          <p:cNvSpPr txBox="1">
            <a:spLocks noChangeArrowheads="1"/>
          </p:cNvSpPr>
          <p:nvPr/>
        </p:nvSpPr>
        <p:spPr bwMode="auto">
          <a:xfrm>
            <a:off x="4699906" y="3576578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58749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Master Theorem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289485" y="1276022"/>
            <a:ext cx="1252189" cy="3407932"/>
            <a:chOff x="295301" y="1226541"/>
            <a:chExt cx="1252189" cy="3407932"/>
          </a:xfrm>
        </p:grpSpPr>
        <p:grpSp>
          <p:nvGrpSpPr>
            <p:cNvPr id="23" name="组合 22"/>
            <p:cNvGrpSpPr/>
            <p:nvPr/>
          </p:nvGrpSpPr>
          <p:grpSpPr>
            <a:xfrm>
              <a:off x="295301" y="1752090"/>
              <a:ext cx="1252189" cy="2882383"/>
              <a:chOff x="804690" y="1751385"/>
              <a:chExt cx="1252189" cy="2882383"/>
            </a:xfrm>
          </p:grpSpPr>
          <p:sp>
            <p:nvSpPr>
              <p:cNvPr id="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" name="Text Box 37"/>
              <p:cNvSpPr txBox="1">
                <a:spLocks noChangeArrowheads="1"/>
              </p:cNvSpPr>
              <p:nvPr/>
            </p:nvSpPr>
            <p:spPr bwMode="auto">
              <a:xfrm>
                <a:off x="804690" y="4294572"/>
                <a:ext cx="122396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k=</a:t>
                </a:r>
                <a:r>
                  <a:rPr lang="en-US" altLang="zh-CN" dirty="0" err="1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log</a:t>
                </a:r>
                <a:r>
                  <a:rPr lang="en-US" altLang="zh-CN" baseline="-25000" dirty="0" err="1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altLang="zh-CN" dirty="0" err="1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endParaRPr lang="en-US" altLang="zh-CN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389968" y="1226541"/>
              <a:ext cx="797656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Level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436095" y="1286226"/>
            <a:ext cx="1614487" cy="3407657"/>
            <a:chOff x="323527" y="1244007"/>
            <a:chExt cx="1614487" cy="3407657"/>
          </a:xfrm>
        </p:grpSpPr>
        <p:grpSp>
          <p:nvGrpSpPr>
            <p:cNvPr id="28" name="组合 27"/>
            <p:cNvGrpSpPr/>
            <p:nvPr/>
          </p:nvGrpSpPr>
          <p:grpSpPr>
            <a:xfrm>
              <a:off x="323527" y="1752090"/>
              <a:ext cx="1614487" cy="2899574"/>
              <a:chOff x="832916" y="1751385"/>
              <a:chExt cx="1614487" cy="2899574"/>
            </a:xfrm>
          </p:grpSpPr>
          <p:sp>
            <p:nvSpPr>
              <p:cNvPr id="30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32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a</a:t>
                </a:r>
                <a:r>
                  <a:rPr lang="en-US" altLang="zh-CN" baseline="30000" dirty="0">
                    <a:solidFill>
                      <a:srgbClr val="0070C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b="0" i="0" dirty="0" smtClean="0">
                            <a:solidFill>
                              <a:srgbClr val="0070C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baseline="30000" dirty="0" smtClean="0">
                            <a:solidFill>
                              <a:srgbClr val="0070C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oMath>
                    </a14:m>
                    <a:r>
                      <a:rPr lang="en-US" altLang="zh-CN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=a</a:t>
                    </a:r>
                    <a:r>
                      <a:rPr lang="en-US" altLang="zh-CN" baseline="300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log</a:t>
                    </a:r>
                    <a:r>
                      <a:rPr lang="en-US" altLang="zh-CN" baseline="-250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b</a:t>
                    </a:r>
                    <a:r>
                      <a:rPr lang="en-US" altLang="zh-CN" baseline="300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n</a:t>
                    </a:r>
                    <a:endParaRPr lang="en-US" altLang="zh-CN" dirty="0">
                      <a:solidFill>
                        <a:srgbClr val="00B05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5357" b="-21429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9" name="Text Box 32"/>
            <p:cNvSpPr txBox="1">
              <a:spLocks noChangeArrowheads="1"/>
            </p:cNvSpPr>
            <p:nvPr/>
          </p:nvSpPr>
          <p:spPr bwMode="auto">
            <a:xfrm>
              <a:off x="323527" y="1244007"/>
              <a:ext cx="1075579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#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445000" y="1286226"/>
            <a:ext cx="1223962" cy="3422716"/>
            <a:chOff x="323528" y="1244007"/>
            <a:chExt cx="1223962" cy="3422716"/>
          </a:xfrm>
        </p:grpSpPr>
        <p:grpSp>
          <p:nvGrpSpPr>
            <p:cNvPr id="40" name="组合 39"/>
            <p:cNvGrpSpPr/>
            <p:nvPr/>
          </p:nvGrpSpPr>
          <p:grpSpPr>
            <a:xfrm>
              <a:off x="390203" y="1752090"/>
              <a:ext cx="1157287" cy="2914633"/>
              <a:chOff x="899592" y="1751385"/>
              <a:chExt cx="1157287" cy="2914633"/>
            </a:xfrm>
          </p:grpSpPr>
          <p:sp>
            <p:nvSpPr>
              <p:cNvPr id="42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43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</a:t>
                </a: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b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44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</a:t>
                </a: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b</a:t>
                </a:r>
                <a:r>
                  <a:rPr lang="en-US" altLang="zh-CN" baseline="30000" dirty="0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45" name="Text Box 36"/>
              <p:cNvSpPr txBox="1">
                <a:spLocks noChangeArrowheads="1"/>
              </p:cNvSpPr>
              <p:nvPr/>
            </p:nvSpPr>
            <p:spPr bwMode="auto">
              <a:xfrm>
                <a:off x="1007433" y="4326822"/>
                <a:ext cx="665114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8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41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size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445125" y="1285383"/>
            <a:ext cx="1946078" cy="3423559"/>
            <a:chOff x="323528" y="1244007"/>
            <a:chExt cx="1946078" cy="3423559"/>
          </a:xfrm>
        </p:grpSpPr>
        <p:grpSp>
          <p:nvGrpSpPr>
            <p:cNvPr id="52" name="组合 51"/>
            <p:cNvGrpSpPr/>
            <p:nvPr/>
          </p:nvGrpSpPr>
          <p:grpSpPr>
            <a:xfrm>
              <a:off x="390203" y="1752090"/>
              <a:ext cx="1879403" cy="2915476"/>
              <a:chOff x="899592" y="1751385"/>
              <a:chExt cx="1879403" cy="2915476"/>
            </a:xfrm>
          </p:grpSpPr>
          <p:sp>
            <p:nvSpPr>
              <p:cNvPr id="5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err="1">
                    <a:solidFill>
                      <a:srgbClr val="C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  <a:r>
                  <a:rPr lang="en-US" altLang="zh-CN" baseline="30000" dirty="0" err="1">
                    <a:solidFill>
                      <a:srgbClr val="C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d</a:t>
                </a:r>
                <a:endParaRPr lang="en-US" altLang="zh-CN" baseline="30000" dirty="0">
                  <a:solidFill>
                    <a:srgbClr val="C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a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</a:t>
                </a:r>
                <a:r>
                  <a:rPr lang="en-US" altLang="zh-CN" dirty="0">
                    <a:solidFill>
                      <a:srgbClr val="C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/</a:t>
                </a: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b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)</a:t>
                </a:r>
                <a:r>
                  <a:rPr lang="en-US" altLang="zh-CN" baseline="30000" dirty="0">
                    <a:solidFill>
                      <a:srgbClr val="C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d</a:t>
                </a:r>
              </a:p>
            </p:txBody>
          </p:sp>
          <p:sp>
            <p:nvSpPr>
              <p:cNvPr id="5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30867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altLang="zh-CN" baseline="300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</a:t>
                </a:r>
                <a:r>
                  <a:rPr lang="en-US" altLang="zh-CN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altLang="zh-CN" baseline="300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)</a:t>
                </a:r>
                <a:r>
                  <a:rPr lang="en-US" altLang="zh-CN" baseline="30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</a:t>
                </a:r>
              </a:p>
            </p:txBody>
          </p:sp>
          <p:sp>
            <p:nvSpPr>
              <p:cNvPr id="57" name="Text Box 36"/>
              <p:cNvSpPr txBox="1">
                <a:spLocks noChangeArrowheads="1"/>
              </p:cNvSpPr>
              <p:nvPr/>
            </p:nvSpPr>
            <p:spPr bwMode="auto">
              <a:xfrm>
                <a:off x="899592" y="4327665"/>
                <a:ext cx="1879403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err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altLang="zh-CN" baseline="30000" dirty="0" err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altLang="zh-CN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en-US" altLang="zh-CN" dirty="0" err="1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altLang="zh-CN" baseline="30000" dirty="0" err="1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altLang="zh-CN" baseline="30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</a:t>
                </a:r>
              </a:p>
            </p:txBody>
          </p:sp>
          <p:sp>
            <p:nvSpPr>
              <p:cNvPr id="6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Work</a:t>
              </a:r>
            </a:p>
          </p:txBody>
        </p:sp>
      </p:grpSp>
      <p:sp>
        <p:nvSpPr>
          <p:cNvPr id="63" name="矩形 62"/>
          <p:cNvSpPr/>
          <p:nvPr/>
        </p:nvSpPr>
        <p:spPr>
          <a:xfrm>
            <a:off x="1159068" y="1883304"/>
            <a:ext cx="4161569" cy="176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 Box 39"/>
          <p:cNvSpPr txBox="1">
            <a:spLocks noChangeArrowheads="1"/>
          </p:cNvSpPr>
          <p:nvPr/>
        </p:nvSpPr>
        <p:spPr bwMode="auto">
          <a:xfrm>
            <a:off x="2987824" y="3765141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.</a:t>
            </a:r>
          </a:p>
        </p:txBody>
      </p:sp>
      <p:sp>
        <p:nvSpPr>
          <p:cNvPr id="71" name="Text Box 39"/>
          <p:cNvSpPr txBox="1">
            <a:spLocks noChangeArrowheads="1"/>
          </p:cNvSpPr>
          <p:nvPr/>
        </p:nvSpPr>
        <p:spPr bwMode="auto">
          <a:xfrm>
            <a:off x="2850368" y="4354687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1968145" y="5136354"/>
                <a:ext cx="3196644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baseline="30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145" y="5136354"/>
                <a:ext cx="3196644" cy="653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1934743" y="5954323"/>
                <a:ext cx="7265900" cy="470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Total work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70C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sz="2400" baseline="30000" dirty="0">
                            <a:solidFill>
                              <a:srgbClr val="0070C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C0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B05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zh-CN" sz="2400" baseline="30000" dirty="0">
                            <a:solidFill>
                              <a:srgbClr val="00B05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400" baseline="30000" dirty="0">
                            <a:solidFill>
                              <a:srgbClr val="C0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altLang="zh-CN" sz="2400" baseline="30000" dirty="0">
                            <a:solidFill>
                              <a:srgbClr val="C0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=</m:t>
                        </m:r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2400" b="0" i="0" baseline="30000" dirty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k</m:t>
                            </m:r>
                          </m:sup>
                          <m:e>
                            <m:r>
                              <m:rPr>
                                <m:nor/>
                              </m:rPr>
                              <a:rPr lang="en-US" altLang="zh-CN" sz="2400" dirty="0">
                                <a:solidFill>
                                  <a:srgbClr val="C000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altLang="zh-CN" sz="2400" baseline="30000" dirty="0">
                                <a:solidFill>
                                  <a:srgbClr val="C000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solidFill>
                                  <a:srgbClr val="0070C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/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solidFill>
                                  <a:srgbClr val="00B05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baseline="30000" dirty="0" smtClean="0">
                                <a:solidFill>
                                  <a:srgbClr val="C000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baseline="30000" dirty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k</m:t>
                            </m:r>
                          </m:e>
                        </m:nary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n</m:t>
                    </m:r>
                    <m:r>
                      <m:rPr>
                        <m:nor/>
                      </m:rPr>
                      <a:rPr lang="en-US" altLang="zh-CN" sz="2400" baseline="300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d</m:t>
                    </m:r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2400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sup>
                      <m:e>
                        <m:r>
                          <a:rPr lang="en-US" altLang="zh-CN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70C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B05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solidFill>
                              <a:srgbClr val="C0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altLang="zh-CN" sz="2400" b="0" i="0" dirty="0" smtClean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</m:nary>
                  </m:oMath>
                </a14:m>
                <a:endParaRPr lang="zh-CN" altLang="en-US" sz="2400" baseline="30000" dirty="0"/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743" y="5954323"/>
                <a:ext cx="7265900" cy="470770"/>
              </a:xfrm>
              <a:prstGeom prst="rect">
                <a:avLst/>
              </a:prstGeom>
              <a:blipFill>
                <a:blip r:embed="rId5"/>
                <a:stretch>
                  <a:fillRect l="-1222" t="-118421" b="-18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/>
          <p:cNvSpPr/>
          <p:nvPr/>
        </p:nvSpPr>
        <p:spPr>
          <a:xfrm>
            <a:off x="1159067" y="2631239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2221612" y="2631239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3291022" y="2632952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353567" y="2632952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159067" y="3353460"/>
            <a:ext cx="880978" cy="262252"/>
            <a:chOff x="1159067" y="3353460"/>
            <a:chExt cx="880978" cy="262252"/>
          </a:xfrm>
        </p:grpSpPr>
        <p:sp>
          <p:nvSpPr>
            <p:cNvPr id="66" name="矩形 65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2245593" y="3348217"/>
            <a:ext cx="880978" cy="262252"/>
            <a:chOff x="1159067" y="3353460"/>
            <a:chExt cx="880978" cy="262252"/>
          </a:xfrm>
        </p:grpSpPr>
        <p:sp>
          <p:nvSpPr>
            <p:cNvPr id="62" name="矩形 61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347107" y="3337874"/>
            <a:ext cx="880978" cy="262252"/>
            <a:chOff x="1159067" y="3353460"/>
            <a:chExt cx="880978" cy="262252"/>
          </a:xfrm>
        </p:grpSpPr>
        <p:sp>
          <p:nvSpPr>
            <p:cNvPr id="77" name="矩形 76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416245" y="3328950"/>
            <a:ext cx="880978" cy="262252"/>
            <a:chOff x="1159067" y="3353460"/>
            <a:chExt cx="880978" cy="262252"/>
          </a:xfrm>
        </p:grpSpPr>
        <p:sp>
          <p:nvSpPr>
            <p:cNvPr id="81" name="矩形 80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Text Box 35"/>
          <p:cNvSpPr txBox="1">
            <a:spLocks noChangeArrowheads="1"/>
          </p:cNvSpPr>
          <p:nvPr/>
        </p:nvSpPr>
        <p:spPr bwMode="auto">
          <a:xfrm>
            <a:off x="1431513" y="3581196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5" name="Text Box 35"/>
          <p:cNvSpPr txBox="1">
            <a:spLocks noChangeArrowheads="1"/>
          </p:cNvSpPr>
          <p:nvPr/>
        </p:nvSpPr>
        <p:spPr bwMode="auto">
          <a:xfrm>
            <a:off x="2522576" y="3576578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6" name="Text Box 35"/>
          <p:cNvSpPr txBox="1">
            <a:spLocks noChangeArrowheads="1"/>
          </p:cNvSpPr>
          <p:nvPr/>
        </p:nvSpPr>
        <p:spPr bwMode="auto">
          <a:xfrm>
            <a:off x="3625686" y="3572075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7" name="Text Box 35"/>
          <p:cNvSpPr txBox="1">
            <a:spLocks noChangeArrowheads="1"/>
          </p:cNvSpPr>
          <p:nvPr/>
        </p:nvSpPr>
        <p:spPr bwMode="auto">
          <a:xfrm>
            <a:off x="4699906" y="3576578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2590678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02203"/>
            <a:ext cx="8229600" cy="1143000"/>
          </a:xfrm>
        </p:spPr>
        <p:txBody>
          <a:bodyPr/>
          <a:lstStyle/>
          <a:p>
            <a:r>
              <a:rPr lang="en-US" altLang="zh-CN" dirty="0"/>
              <a:t>Master Theorem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4525963"/>
              </a:xfrm>
            </p:spPr>
            <p:txBody>
              <a:bodyPr/>
              <a:lstStyle/>
              <a:p>
                <a:r>
                  <a:rPr lang="en-US" altLang="zh-CN" sz="28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𝑎𝑇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800" dirty="0"/>
                  <a:t>for constants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&gt;0,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&gt;1,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, then:</a:t>
                </a:r>
                <a:endParaRPr lang="en-US" altLang="zh-CN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  <m:r>
                                      <a:rPr lang="en-US" altLang="zh-CN" sz="2800" b="0" i="1" baseline="-2500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45259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图片包含 形状&#10;&#10;描述已自动生成">
            <a:extLst>
              <a:ext uri="{FF2B5EF4-FFF2-40B4-BE49-F238E27FC236}">
                <a16:creationId xmlns:a16="http://schemas.microsoft.com/office/drawing/2014/main" id="{E4869ACF-2040-4C4C-ADE3-681D3542C3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8" r="1433" b="16200"/>
          <a:stretch/>
        </p:blipFill>
        <p:spPr>
          <a:xfrm>
            <a:off x="6567840" y="5373216"/>
            <a:ext cx="2329377" cy="1121877"/>
          </a:xfrm>
          <a:prstGeom prst="rect">
            <a:avLst/>
          </a:prstGeom>
        </p:spPr>
      </p:pic>
      <p:sp>
        <p:nvSpPr>
          <p:cNvPr id="5" name="云形标注 4">
            <a:extLst>
              <a:ext uri="{FF2B5EF4-FFF2-40B4-BE49-F238E27FC236}">
                <a16:creationId xmlns:a16="http://schemas.microsoft.com/office/drawing/2014/main" id="{D25986B7-7055-6542-990D-17EDF6E0D07C}"/>
              </a:ext>
            </a:extLst>
          </p:cNvPr>
          <p:cNvSpPr/>
          <p:nvPr/>
        </p:nvSpPr>
        <p:spPr>
          <a:xfrm>
            <a:off x="5508104" y="4725144"/>
            <a:ext cx="3528392" cy="648072"/>
          </a:xfrm>
          <a:prstGeom prst="cloudCallout">
            <a:avLst>
              <a:gd name="adj1" fmla="val 14761"/>
              <a:gd name="adj2" fmla="val 782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Courier" pitchFamily="2" charset="0"/>
                <a:cs typeface="Courier New" panose="02070309020205020404" pitchFamily="49" charset="0"/>
              </a:rPr>
              <a:t>I think we should remember it.</a:t>
            </a:r>
            <a:endParaRPr kumimoji="1" lang="zh-CN" altLang="en-US" sz="1400" dirty="0">
              <a:latin typeface="Courier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76294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02203"/>
            <a:ext cx="8229600" cy="1143000"/>
          </a:xfrm>
        </p:spPr>
        <p:txBody>
          <a:bodyPr/>
          <a:lstStyle/>
          <a:p>
            <a:r>
              <a:rPr lang="en-US" altLang="zh-CN" dirty="0"/>
              <a:t>Master Theorem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4525963"/>
              </a:xfrm>
            </p:spPr>
            <p:txBody>
              <a:bodyPr/>
              <a:lstStyle/>
              <a:p>
                <a:r>
                  <a:rPr lang="en-US" altLang="zh-CN" sz="28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𝑎𝑇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800" dirty="0"/>
                  <a:t>for constants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&gt;0,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&gt;1,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, then:</a:t>
                </a:r>
                <a:endParaRPr lang="en-US" altLang="zh-CN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  <m:r>
                                      <a:rPr lang="en-US" altLang="zh-CN" sz="2800" b="0" i="1" baseline="-2500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45259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图片包含 形状&#10;&#10;描述已自动生成">
            <a:extLst>
              <a:ext uri="{FF2B5EF4-FFF2-40B4-BE49-F238E27FC236}">
                <a16:creationId xmlns:a16="http://schemas.microsoft.com/office/drawing/2014/main" id="{E4869ACF-2040-4C4C-ADE3-681D3542C3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8" r="1433" b="16200"/>
          <a:stretch/>
        </p:blipFill>
        <p:spPr>
          <a:xfrm>
            <a:off x="6567840" y="5373216"/>
            <a:ext cx="2329377" cy="1121877"/>
          </a:xfrm>
          <a:prstGeom prst="rect">
            <a:avLst/>
          </a:prstGeom>
        </p:spPr>
      </p:pic>
      <p:sp>
        <p:nvSpPr>
          <p:cNvPr id="5" name="云形标注 4">
            <a:extLst>
              <a:ext uri="{FF2B5EF4-FFF2-40B4-BE49-F238E27FC236}">
                <a16:creationId xmlns:a16="http://schemas.microsoft.com/office/drawing/2014/main" id="{D25986B7-7055-6542-990D-17EDF6E0D07C}"/>
              </a:ext>
            </a:extLst>
          </p:cNvPr>
          <p:cNvSpPr/>
          <p:nvPr/>
        </p:nvSpPr>
        <p:spPr>
          <a:xfrm>
            <a:off x="5508104" y="4725144"/>
            <a:ext cx="3528392" cy="648072"/>
          </a:xfrm>
          <a:prstGeom prst="cloudCallout">
            <a:avLst>
              <a:gd name="adj1" fmla="val 14761"/>
              <a:gd name="adj2" fmla="val 782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Courier" pitchFamily="2" charset="0"/>
                <a:cs typeface="Courier New" panose="02070309020205020404" pitchFamily="49" charset="0"/>
              </a:rPr>
              <a:t>I think we can understand it.</a:t>
            </a:r>
            <a:endParaRPr kumimoji="1" lang="zh-CN" altLang="en-US" sz="1400" dirty="0">
              <a:latin typeface="Courier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208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Question 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/>
              <a:t>Given an array of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 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≥ 8</a:t>
            </a:r>
            <a:r>
              <a:rPr lang="en-US" altLang="zh-CN" dirty="0"/>
              <a:t> distinct elements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/>
              <a:t>, what is the probability that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/>
              <a:t> and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25000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/>
              <a:t> are compared during randomized quicksort?</a:t>
            </a: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A. 0</a:t>
            </a: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B. 1 / </a:t>
            </a:r>
            <a:r>
              <a:rPr lang="pt-BR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C. 2</a:t>
            </a:r>
            <a:r>
              <a:rPr lang="pt-BR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/ n</a:t>
            </a:r>
            <a:endParaRPr lang="pt-BR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"/>
              <a:ea typeface="Times"/>
              <a:cs typeface="Times"/>
              <a:sym typeface="Times"/>
            </a:endParaRP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D. 1</a:t>
            </a: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955903" y="2213619"/>
            <a:ext cx="5833385" cy="1270001"/>
            <a:chOff x="955903" y="2213619"/>
            <a:chExt cx="5833385" cy="1270001"/>
          </a:xfrm>
        </p:grpSpPr>
        <p:sp>
          <p:nvSpPr>
            <p:cNvPr id="4" name="圆角矩形 3"/>
            <p:cNvSpPr/>
            <p:nvPr/>
          </p:nvSpPr>
          <p:spPr>
            <a:xfrm>
              <a:off x="955903" y="2985230"/>
              <a:ext cx="835384" cy="35031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897509" y="2213619"/>
              <a:ext cx="4891779" cy="1270001"/>
              <a:chOff x="1897509" y="2213619"/>
              <a:chExt cx="4891779" cy="1270001"/>
            </a:xfrm>
          </p:grpSpPr>
          <p:grpSp>
            <p:nvGrpSpPr>
              <p:cNvPr id="36" name="成组"/>
              <p:cNvGrpSpPr/>
              <p:nvPr/>
            </p:nvGrpSpPr>
            <p:grpSpPr>
              <a:xfrm>
                <a:off x="1897509" y="2213619"/>
                <a:ext cx="4891779" cy="1270001"/>
                <a:chOff x="-1192324" y="0"/>
                <a:chExt cx="4891778" cy="1270000"/>
              </a:xfrm>
            </p:grpSpPr>
            <p:sp>
              <p:nvSpPr>
                <p:cNvPr id="37" name="if two elements are adjacent,…"/>
                <p:cNvSpPr/>
                <p:nvPr/>
              </p:nvSpPr>
              <p:spPr>
                <a:xfrm>
                  <a:off x="2429453" y="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t">
                  <a:spAutoFit/>
                </a:bodyPr>
                <a:lstStyle/>
                <a:p>
                  <a:pPr marL="58702" marR="58702" defTabSz="1295400">
                    <a:lnSpc>
                      <a:spcPct val="150000"/>
                    </a:lnSpc>
                    <a:buClrTx/>
                    <a:buFontTx/>
                    <a:tabLst/>
                    <a:defRPr>
                      <a:uFill>
                        <a:solidFill>
                          <a:srgbClr val="8D3124"/>
                        </a:solidFill>
                      </a:uFill>
                    </a:defRPr>
                  </a:pPr>
                  <a:endParaRPr dirty="0"/>
                </a:p>
              </p:txBody>
            </p:sp>
            <p:sp>
              <p:nvSpPr>
                <p:cNvPr id="38" name="线条"/>
                <p:cNvSpPr/>
                <p:nvPr/>
              </p:nvSpPr>
              <p:spPr>
                <a:xfrm flipV="1">
                  <a:off x="-1192324" y="531615"/>
                  <a:ext cx="1038243" cy="401805"/>
                </a:xfrm>
                <a:prstGeom prst="line">
                  <a:avLst/>
                </a:prstGeom>
                <a:noFill/>
                <a:ln w="25400" cap="flat">
                  <a:solidFill>
                    <a:srgbClr val="8D3124"/>
                  </a:solidFill>
                  <a:prstDash val="solid"/>
                  <a:round/>
                  <a:headEnd type="triangle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lnSpc>
                      <a:spcPct val="100000"/>
                    </a:lnSpc>
                    <a:buClrTx/>
                    <a:buFontTx/>
                    <a:tabLst/>
                    <a:defRPr sz="1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2908153" y="2280563"/>
                <a:ext cx="3161443" cy="605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8702" marR="58702" defTabSz="1295400">
                  <a:lnSpc>
                    <a:spcPts val="2000"/>
                  </a:lnSpc>
                  <a:buClrTx/>
                  <a:buFontTx/>
                  <a:tabLst/>
                  <a:defRPr>
                    <a:uFill>
                      <a:solidFill>
                        <a:srgbClr val="8D3124"/>
                      </a:solidFill>
                    </a:uFill>
                  </a:defRPr>
                </a:pPr>
                <a:r>
                  <a:rPr lang="en-US" altLang="zh-CN" sz="2000" i="1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a</a:t>
                </a:r>
                <a:r>
                  <a:rPr lang="en-US" altLang="zh-CN" sz="2000" baseline="-5999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1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and </a:t>
                </a:r>
                <a:r>
                  <a:rPr lang="en-US" altLang="zh-CN" sz="2000" i="1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a</a:t>
                </a:r>
                <a:r>
                  <a:rPr lang="en-US" altLang="zh-CN" sz="2000" i="1" baseline="-5999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n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are compared</a:t>
                </a:r>
              </a:p>
              <a:p>
                <a:pPr marL="58702" marR="58702" defTabSz="1295400">
                  <a:lnSpc>
                    <a:spcPts val="2000"/>
                  </a:lnSpc>
                  <a:buClrTx/>
                  <a:buFontTx/>
                  <a:tabLst/>
                  <a:defRPr>
                    <a:uFill>
                      <a:solidFill>
                        <a:srgbClr val="8D3124"/>
                      </a:solidFill>
                    </a:uFill>
                  </a:defRPr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if first pivot is either </a:t>
                </a:r>
                <a:r>
                  <a:rPr lang="en-US" altLang="zh-CN" sz="2000" i="1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a</a:t>
                </a:r>
                <a:r>
                  <a:rPr lang="en-US" altLang="zh-CN" sz="2000" baseline="-5999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1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or </a:t>
                </a:r>
                <a:r>
                  <a:rPr lang="en-US" altLang="zh-CN" sz="2000" i="1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a</a:t>
                </a:r>
                <a:r>
                  <a:rPr lang="en-US" altLang="zh-CN" sz="2000" i="1" baseline="-5999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n</a:t>
                </a:r>
              </a:p>
            </p:txBody>
          </p:sp>
        </p:grpSp>
      </p:grpSp>
      <p:grpSp>
        <p:nvGrpSpPr>
          <p:cNvPr id="91" name="成组">
            <a:extLst>
              <a:ext uri="{FF2B5EF4-FFF2-40B4-BE49-F238E27FC236}">
                <a16:creationId xmlns:a16="http://schemas.microsoft.com/office/drawing/2014/main" id="{7A69678C-315C-5C4B-86F6-C8067B1492F4}"/>
              </a:ext>
            </a:extLst>
          </p:cNvPr>
          <p:cNvGrpSpPr/>
          <p:nvPr/>
        </p:nvGrpSpPr>
        <p:grpSpPr>
          <a:xfrm>
            <a:off x="2324189" y="3236023"/>
            <a:ext cx="5192793" cy="2902357"/>
            <a:chOff x="-95247" y="-300957"/>
            <a:chExt cx="6462348" cy="3457607"/>
          </a:xfrm>
        </p:grpSpPr>
        <p:cxnSp>
          <p:nvCxnSpPr>
            <p:cNvPr id="92" name="连接线">
              <a:extLst>
                <a:ext uri="{FF2B5EF4-FFF2-40B4-BE49-F238E27FC236}">
                  <a16:creationId xmlns:a16="http://schemas.microsoft.com/office/drawing/2014/main" id="{BD3C5948-F566-3B4F-802D-A828FC8260E6}"/>
                </a:ext>
              </a:extLst>
            </p:cNvPr>
            <p:cNvCxnSpPr>
              <a:cxnSpLocks/>
              <a:stCxn id="94" idx="2"/>
              <a:endCxn id="100" idx="0"/>
            </p:cNvCxnSpPr>
            <p:nvPr/>
          </p:nvCxnSpPr>
          <p:spPr>
            <a:xfrm flipH="1">
              <a:off x="1222371" y="-49714"/>
              <a:ext cx="2124079" cy="60851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3" name="连接线">
              <a:extLst>
                <a:ext uri="{FF2B5EF4-FFF2-40B4-BE49-F238E27FC236}">
                  <a16:creationId xmlns:a16="http://schemas.microsoft.com/office/drawing/2014/main" id="{269AC9F6-528B-844E-89C3-57C5D6AA09BC}"/>
                </a:ext>
              </a:extLst>
            </p:cNvPr>
            <p:cNvCxnSpPr>
              <a:cxnSpLocks/>
              <a:stCxn id="94" idx="6"/>
              <a:endCxn id="97" idx="0"/>
            </p:cNvCxnSpPr>
            <p:nvPr/>
          </p:nvCxnSpPr>
          <p:spPr>
            <a:xfrm>
              <a:off x="3829049" y="-49714"/>
              <a:ext cx="1285843" cy="60851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4" name="a9">
              <a:extLst>
                <a:ext uri="{FF2B5EF4-FFF2-40B4-BE49-F238E27FC236}">
                  <a16:creationId xmlns:a16="http://schemas.microsoft.com/office/drawing/2014/main" id="{7BDBC1D4-824B-5246-A464-DEDB0919338F}"/>
                </a:ext>
              </a:extLst>
            </p:cNvPr>
            <p:cNvSpPr/>
            <p:nvPr/>
          </p:nvSpPr>
          <p:spPr>
            <a:xfrm>
              <a:off x="3346450" y="-300957"/>
              <a:ext cx="482600" cy="50248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9</a:t>
              </a:r>
            </a:p>
          </p:txBody>
        </p:sp>
        <p:cxnSp>
          <p:nvCxnSpPr>
            <p:cNvPr id="95" name="连接线">
              <a:extLst>
                <a:ext uri="{FF2B5EF4-FFF2-40B4-BE49-F238E27FC236}">
                  <a16:creationId xmlns:a16="http://schemas.microsoft.com/office/drawing/2014/main" id="{F93FC43F-91D6-3248-8AAD-3918CF53543E}"/>
                </a:ext>
              </a:extLst>
            </p:cNvPr>
            <p:cNvCxnSpPr>
              <a:cxnSpLocks/>
              <a:stCxn id="97" idx="6"/>
              <a:endCxn id="105" idx="0"/>
            </p:cNvCxnSpPr>
            <p:nvPr/>
          </p:nvCxnSpPr>
          <p:spPr>
            <a:xfrm>
              <a:off x="5403786" y="816323"/>
              <a:ext cx="675364" cy="3266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6" name="连接线">
              <a:extLst>
                <a:ext uri="{FF2B5EF4-FFF2-40B4-BE49-F238E27FC236}">
                  <a16:creationId xmlns:a16="http://schemas.microsoft.com/office/drawing/2014/main" id="{2A731B1F-E38E-4A41-B504-02583DF826DC}"/>
                </a:ext>
              </a:extLst>
            </p:cNvPr>
            <p:cNvCxnSpPr>
              <a:cxnSpLocks/>
              <a:stCxn id="97" idx="0"/>
              <a:endCxn id="103" idx="0"/>
            </p:cNvCxnSpPr>
            <p:nvPr/>
          </p:nvCxnSpPr>
          <p:spPr>
            <a:xfrm flipH="1">
              <a:off x="4632292" y="558798"/>
              <a:ext cx="482601" cy="58420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7" name="a11">
              <a:extLst>
                <a:ext uri="{FF2B5EF4-FFF2-40B4-BE49-F238E27FC236}">
                  <a16:creationId xmlns:a16="http://schemas.microsoft.com/office/drawing/2014/main" id="{8EA287FC-86F6-2043-BD59-5FD83BAC922D}"/>
                </a:ext>
              </a:extLst>
            </p:cNvPr>
            <p:cNvSpPr/>
            <p:nvPr/>
          </p:nvSpPr>
          <p:spPr>
            <a:xfrm>
              <a:off x="4825999" y="558798"/>
              <a:ext cx="577787" cy="51504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11</a:t>
              </a:r>
            </a:p>
          </p:txBody>
        </p:sp>
        <p:cxnSp>
          <p:nvCxnSpPr>
            <p:cNvPr id="98" name="连接线">
              <a:extLst>
                <a:ext uri="{FF2B5EF4-FFF2-40B4-BE49-F238E27FC236}">
                  <a16:creationId xmlns:a16="http://schemas.microsoft.com/office/drawing/2014/main" id="{C07E7F04-B833-204D-A3A2-CA942B4D9879}"/>
                </a:ext>
              </a:extLst>
            </p:cNvPr>
            <p:cNvCxnSpPr>
              <a:cxnSpLocks/>
              <a:stCxn id="100" idx="2"/>
              <a:endCxn id="115" idx="0"/>
            </p:cNvCxnSpPr>
            <p:nvPr/>
          </p:nvCxnSpPr>
          <p:spPr>
            <a:xfrm flipH="1">
              <a:off x="161927" y="816324"/>
              <a:ext cx="80327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9" name="连接线">
              <a:extLst>
                <a:ext uri="{FF2B5EF4-FFF2-40B4-BE49-F238E27FC236}">
                  <a16:creationId xmlns:a16="http://schemas.microsoft.com/office/drawing/2014/main" id="{B9109FF5-D111-E444-93B8-6C2E59B3424C}"/>
                </a:ext>
              </a:extLst>
            </p:cNvPr>
            <p:cNvCxnSpPr>
              <a:cxnSpLocks/>
              <a:stCxn id="100" idx="6"/>
              <a:endCxn id="102" idx="0"/>
            </p:cNvCxnSpPr>
            <p:nvPr/>
          </p:nvCxnSpPr>
          <p:spPr>
            <a:xfrm>
              <a:off x="1479542" y="816324"/>
              <a:ext cx="215583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0" name="a3">
              <a:extLst>
                <a:ext uri="{FF2B5EF4-FFF2-40B4-BE49-F238E27FC236}">
                  <a16:creationId xmlns:a16="http://schemas.microsoft.com/office/drawing/2014/main" id="{D4DEA2E7-DC7A-2148-A8B0-9CB528365A47}"/>
                </a:ext>
              </a:extLst>
            </p:cNvPr>
            <p:cNvSpPr/>
            <p:nvPr/>
          </p:nvSpPr>
          <p:spPr>
            <a:xfrm>
              <a:off x="965198" y="558800"/>
              <a:ext cx="514344" cy="515049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3</a:t>
              </a:r>
            </a:p>
          </p:txBody>
        </p:sp>
        <p:cxnSp>
          <p:nvCxnSpPr>
            <p:cNvPr id="101" name="连接线">
              <a:extLst>
                <a:ext uri="{FF2B5EF4-FFF2-40B4-BE49-F238E27FC236}">
                  <a16:creationId xmlns:a16="http://schemas.microsoft.com/office/drawing/2014/main" id="{31D1AC69-23DC-1647-8BF1-10835A381E8A}"/>
                </a:ext>
              </a:extLst>
            </p:cNvPr>
            <p:cNvCxnSpPr>
              <a:cxnSpLocks/>
              <a:stCxn id="102" idx="2"/>
              <a:endCxn id="113" idx="0"/>
            </p:cNvCxnSpPr>
            <p:nvPr/>
          </p:nvCxnSpPr>
          <p:spPr>
            <a:xfrm flipH="1">
              <a:off x="1704973" y="1400527"/>
              <a:ext cx="1673226" cy="2631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2" name="a8">
              <a:extLst>
                <a:ext uri="{FF2B5EF4-FFF2-40B4-BE49-F238E27FC236}">
                  <a16:creationId xmlns:a16="http://schemas.microsoft.com/office/drawing/2014/main" id="{785B3856-BB54-1649-887D-B070B51024CC}"/>
                </a:ext>
              </a:extLst>
            </p:cNvPr>
            <p:cNvSpPr/>
            <p:nvPr/>
          </p:nvSpPr>
          <p:spPr>
            <a:xfrm>
              <a:off x="3378199" y="1143000"/>
              <a:ext cx="514346" cy="51505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8</a:t>
              </a:r>
            </a:p>
          </p:txBody>
        </p:sp>
        <p:sp>
          <p:nvSpPr>
            <p:cNvPr id="103" name="a10">
              <a:extLst>
                <a:ext uri="{FF2B5EF4-FFF2-40B4-BE49-F238E27FC236}">
                  <a16:creationId xmlns:a16="http://schemas.microsoft.com/office/drawing/2014/main" id="{2958D287-2FB8-884E-AA42-0E816EE04170}"/>
                </a:ext>
              </a:extLst>
            </p:cNvPr>
            <p:cNvSpPr/>
            <p:nvPr/>
          </p:nvSpPr>
          <p:spPr>
            <a:xfrm>
              <a:off x="4343399" y="1142999"/>
              <a:ext cx="577787" cy="5393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10</a:t>
              </a:r>
            </a:p>
          </p:txBody>
        </p:sp>
        <p:cxnSp>
          <p:nvCxnSpPr>
            <p:cNvPr id="104" name="连接线">
              <a:extLst>
                <a:ext uri="{FF2B5EF4-FFF2-40B4-BE49-F238E27FC236}">
                  <a16:creationId xmlns:a16="http://schemas.microsoft.com/office/drawing/2014/main" id="{92B3365B-D39A-CA45-B720-3120100EEE25}"/>
                </a:ext>
              </a:extLst>
            </p:cNvPr>
            <p:cNvCxnSpPr>
              <a:cxnSpLocks/>
              <a:stCxn id="105" idx="0"/>
              <a:endCxn id="106" idx="0"/>
            </p:cNvCxnSpPr>
            <p:nvPr/>
          </p:nvCxnSpPr>
          <p:spPr>
            <a:xfrm flipH="1">
              <a:off x="5596550" y="1143000"/>
              <a:ext cx="482600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5" name="a13">
              <a:extLst>
                <a:ext uri="{FF2B5EF4-FFF2-40B4-BE49-F238E27FC236}">
                  <a16:creationId xmlns:a16="http://schemas.microsoft.com/office/drawing/2014/main" id="{628C4D90-B683-3542-A7E8-D1B0F0482EDB}"/>
                </a:ext>
              </a:extLst>
            </p:cNvPr>
            <p:cNvSpPr/>
            <p:nvPr/>
          </p:nvSpPr>
          <p:spPr>
            <a:xfrm>
              <a:off x="5791199" y="1143000"/>
              <a:ext cx="575902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13</a:t>
              </a:r>
            </a:p>
          </p:txBody>
        </p:sp>
        <p:sp>
          <p:nvSpPr>
            <p:cNvPr id="106" name="a12">
              <a:extLst>
                <a:ext uri="{FF2B5EF4-FFF2-40B4-BE49-F238E27FC236}">
                  <a16:creationId xmlns:a16="http://schemas.microsoft.com/office/drawing/2014/main" id="{91E3F931-0777-0F45-9825-548D36E58553}"/>
                </a:ext>
              </a:extLst>
            </p:cNvPr>
            <p:cNvSpPr/>
            <p:nvPr/>
          </p:nvSpPr>
          <p:spPr>
            <a:xfrm>
              <a:off x="5308599" y="1587501"/>
              <a:ext cx="575902" cy="5393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12</a:t>
              </a:r>
            </a:p>
          </p:txBody>
        </p:sp>
        <p:cxnSp>
          <p:nvCxnSpPr>
            <p:cNvPr id="107" name="连接线">
              <a:extLst>
                <a:ext uri="{FF2B5EF4-FFF2-40B4-BE49-F238E27FC236}">
                  <a16:creationId xmlns:a16="http://schemas.microsoft.com/office/drawing/2014/main" id="{EC363B7F-63D9-CD40-B994-3E440C622A90}"/>
                </a:ext>
              </a:extLst>
            </p:cNvPr>
            <p:cNvCxnSpPr>
              <a:cxnSpLocks/>
              <a:stCxn id="113" idx="6"/>
              <a:endCxn id="110" idx="0"/>
            </p:cNvCxnSpPr>
            <p:nvPr/>
          </p:nvCxnSpPr>
          <p:spPr>
            <a:xfrm>
              <a:off x="1962146" y="1921225"/>
              <a:ext cx="708028" cy="1742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08" name="连接线">
              <a:extLst>
                <a:ext uri="{FF2B5EF4-FFF2-40B4-BE49-F238E27FC236}">
                  <a16:creationId xmlns:a16="http://schemas.microsoft.com/office/drawing/2014/main" id="{8CC85B72-88E8-CA40-ACE0-A00B18CF9CE6}"/>
                </a:ext>
              </a:extLst>
            </p:cNvPr>
            <p:cNvCxnSpPr>
              <a:cxnSpLocks/>
              <a:stCxn id="110" idx="0"/>
              <a:endCxn id="112" idx="0"/>
            </p:cNvCxnSpPr>
            <p:nvPr/>
          </p:nvCxnSpPr>
          <p:spPr>
            <a:xfrm flipH="1">
              <a:off x="2187574" y="2095500"/>
              <a:ext cx="482600" cy="54609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09" name="连接线">
              <a:extLst>
                <a:ext uri="{FF2B5EF4-FFF2-40B4-BE49-F238E27FC236}">
                  <a16:creationId xmlns:a16="http://schemas.microsoft.com/office/drawing/2014/main" id="{41D2805B-4E07-E646-86DB-FEFB14F7C4EC}"/>
                </a:ext>
              </a:extLst>
            </p:cNvPr>
            <p:cNvCxnSpPr>
              <a:cxnSpLocks/>
              <a:stCxn id="110" idx="0"/>
              <a:endCxn id="111" idx="0"/>
            </p:cNvCxnSpPr>
            <p:nvPr/>
          </p:nvCxnSpPr>
          <p:spPr>
            <a:xfrm>
              <a:off x="2670174" y="2095500"/>
              <a:ext cx="490537" cy="54609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10" name="a6">
              <a:extLst>
                <a:ext uri="{FF2B5EF4-FFF2-40B4-BE49-F238E27FC236}">
                  <a16:creationId xmlns:a16="http://schemas.microsoft.com/office/drawing/2014/main" id="{BCCADE7F-401D-2A43-B2DE-7603222DEE14}"/>
                </a:ext>
              </a:extLst>
            </p:cNvPr>
            <p:cNvSpPr/>
            <p:nvPr/>
          </p:nvSpPr>
          <p:spPr>
            <a:xfrm>
              <a:off x="2412999" y="2095500"/>
              <a:ext cx="514349" cy="520700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6</a:t>
              </a:r>
            </a:p>
          </p:txBody>
        </p:sp>
        <p:sp>
          <p:nvSpPr>
            <p:cNvPr id="111" name="a7">
              <a:extLst>
                <a:ext uri="{FF2B5EF4-FFF2-40B4-BE49-F238E27FC236}">
                  <a16:creationId xmlns:a16="http://schemas.microsoft.com/office/drawing/2014/main" id="{FEE37A4D-94B2-D44F-80DF-F0850CB29F4B}"/>
                </a:ext>
              </a:extLst>
            </p:cNvPr>
            <p:cNvSpPr/>
            <p:nvPr/>
          </p:nvSpPr>
          <p:spPr>
            <a:xfrm>
              <a:off x="2895598" y="2641598"/>
              <a:ext cx="530224" cy="5150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7</a:t>
              </a:r>
            </a:p>
          </p:txBody>
        </p:sp>
        <p:sp>
          <p:nvSpPr>
            <p:cNvPr id="112" name="a5">
              <a:extLst>
                <a:ext uri="{FF2B5EF4-FFF2-40B4-BE49-F238E27FC236}">
                  <a16:creationId xmlns:a16="http://schemas.microsoft.com/office/drawing/2014/main" id="{C3317631-0681-1B4F-B900-C94BC8A1CB74}"/>
                </a:ext>
              </a:extLst>
            </p:cNvPr>
            <p:cNvSpPr/>
            <p:nvPr/>
          </p:nvSpPr>
          <p:spPr>
            <a:xfrm>
              <a:off x="1930399" y="2641599"/>
              <a:ext cx="514349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5</a:t>
              </a:r>
            </a:p>
          </p:txBody>
        </p:sp>
        <p:sp>
          <p:nvSpPr>
            <p:cNvPr id="113" name="a4">
              <a:extLst>
                <a:ext uri="{FF2B5EF4-FFF2-40B4-BE49-F238E27FC236}">
                  <a16:creationId xmlns:a16="http://schemas.microsoft.com/office/drawing/2014/main" id="{A063A262-DEDC-7349-BB02-E53CF07A17A9}"/>
                </a:ext>
              </a:extLst>
            </p:cNvPr>
            <p:cNvSpPr/>
            <p:nvPr/>
          </p:nvSpPr>
          <p:spPr>
            <a:xfrm>
              <a:off x="1447800" y="1663699"/>
              <a:ext cx="514345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4</a:t>
              </a:r>
            </a:p>
          </p:txBody>
        </p:sp>
        <p:cxnSp>
          <p:nvCxnSpPr>
            <p:cNvPr id="114" name="连接线">
              <a:extLst>
                <a:ext uri="{FF2B5EF4-FFF2-40B4-BE49-F238E27FC236}">
                  <a16:creationId xmlns:a16="http://schemas.microsoft.com/office/drawing/2014/main" id="{4F004709-1B1B-BE44-95E8-12EB25A59B76}"/>
                </a:ext>
              </a:extLst>
            </p:cNvPr>
            <p:cNvCxnSpPr>
              <a:cxnSpLocks/>
              <a:stCxn id="115" idx="0"/>
              <a:endCxn id="116" idx="0"/>
            </p:cNvCxnSpPr>
            <p:nvPr/>
          </p:nvCxnSpPr>
          <p:spPr>
            <a:xfrm>
              <a:off x="161927" y="1143000"/>
              <a:ext cx="577845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15" name="a1">
              <a:extLst>
                <a:ext uri="{FF2B5EF4-FFF2-40B4-BE49-F238E27FC236}">
                  <a16:creationId xmlns:a16="http://schemas.microsoft.com/office/drawing/2014/main" id="{0FB7895A-348C-5645-BA4B-C6F4BA8B1921}"/>
                </a:ext>
              </a:extLst>
            </p:cNvPr>
            <p:cNvSpPr/>
            <p:nvPr/>
          </p:nvSpPr>
          <p:spPr>
            <a:xfrm>
              <a:off x="-95247" y="1143000"/>
              <a:ext cx="514346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1</a:t>
              </a:r>
            </a:p>
          </p:txBody>
        </p:sp>
        <p:sp>
          <p:nvSpPr>
            <p:cNvPr id="116" name="a2">
              <a:extLst>
                <a:ext uri="{FF2B5EF4-FFF2-40B4-BE49-F238E27FC236}">
                  <a16:creationId xmlns:a16="http://schemas.microsoft.com/office/drawing/2014/main" id="{CBEB42CD-2407-CC4A-AEE6-F6E06F2C52ED}"/>
                </a:ext>
              </a:extLst>
            </p:cNvPr>
            <p:cNvSpPr/>
            <p:nvPr/>
          </p:nvSpPr>
          <p:spPr>
            <a:xfrm>
              <a:off x="482600" y="1663700"/>
              <a:ext cx="514343" cy="51504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02203"/>
            <a:ext cx="8229600" cy="1143000"/>
          </a:xfrm>
        </p:spPr>
        <p:txBody>
          <a:bodyPr/>
          <a:lstStyle/>
          <a:p>
            <a:r>
              <a:rPr lang="en-US" altLang="zh-CN" dirty="0"/>
              <a:t>Master Theorem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4525963"/>
              </a:xfrm>
            </p:spPr>
            <p:txBody>
              <a:bodyPr/>
              <a:lstStyle/>
              <a:p>
                <a:r>
                  <a:rPr lang="en-US" altLang="zh-CN" sz="28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𝑎𝑇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800" dirty="0"/>
                  <a:t>for constants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&gt;0,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&gt;1,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, then:</a:t>
                </a:r>
                <a:endParaRPr lang="en-US" altLang="zh-CN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  <m:r>
                                      <a:rPr lang="en-US" altLang="zh-CN" sz="2800" i="1" baseline="-2500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45259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E778224-D6F6-4600-B875-DA3CB24E0425}"/>
                  </a:ext>
                </a:extLst>
              </p:cNvPr>
              <p:cNvSpPr/>
              <p:nvPr/>
            </p:nvSpPr>
            <p:spPr>
              <a:xfrm>
                <a:off x="1043608" y="4050027"/>
                <a:ext cx="7996183" cy="959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/>
                  <a:t>According to the recursive tree, we have two observations:</a:t>
                </a:r>
              </a:p>
              <a:p>
                <a:r>
                  <a:rPr lang="en-US" altLang="zh-CN" dirty="0"/>
                  <a:t>1) The ratio of the “work” between two consecutive levels are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a/b</a:t>
                </a:r>
                <a:r>
                  <a:rPr lang="en-US" altLang="zh-CN" baseline="30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</a:p>
              <a:p>
                <a:r>
                  <a:rPr lang="en-US" altLang="zh-CN" dirty="0"/>
                  <a:t>2) The number of subproblems in the last level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altLang="zh-CN" i="1" baseline="-25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aseline="30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E778224-D6F6-4600-B875-DA3CB24E04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050027"/>
                <a:ext cx="7996183" cy="959045"/>
              </a:xfrm>
              <a:prstGeom prst="rect">
                <a:avLst/>
              </a:prstGeom>
              <a:blipFill>
                <a:blip r:embed="rId4"/>
                <a:stretch>
                  <a:fillRect l="-762" t="-2532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982FE5D-FED6-4344-A33B-4A33C2E76245}"/>
                  </a:ext>
                </a:extLst>
              </p:cNvPr>
              <p:cNvSpPr/>
              <p:nvPr/>
            </p:nvSpPr>
            <p:spPr>
              <a:xfrm>
                <a:off x="2281356" y="6294964"/>
                <a:ext cx="5050934" cy="436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2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CN" sz="2200" baseline="30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CN" sz="2200" baseline="30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&lt;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sz="2200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CN" sz="2200" b="0" i="0" baseline="30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&lt; 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200" b="0" i="0" baseline="30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altLang="zh-CN" sz="2200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sz="2200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d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&lt;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m:t>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m:t>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&lt;</m:t>
                      </m:r>
                      <m:sSup>
                        <m:sSupPr>
                          <m:ctrlPr>
                            <a:rPr lang="en-US" altLang="zh-CN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altLang="zh-CN" sz="2200" i="1" baseline="-25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</m:oMath>
                  </m:oMathPara>
                </a14:m>
                <a:endParaRPr lang="en-US" altLang="zh-CN" sz="2200" baseline="30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982FE5D-FED6-4344-A33B-4A33C2E76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356" y="6294964"/>
                <a:ext cx="5050934" cy="436979"/>
              </a:xfrm>
              <a:prstGeom prst="rect">
                <a:avLst/>
              </a:prstGeom>
              <a:blipFill>
                <a:blip r:embed="rId5"/>
                <a:stretch>
                  <a:fillRect b="-19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76E97A7E-3B17-4A52-88E8-B966EA0EA66E}"/>
              </a:ext>
            </a:extLst>
          </p:cNvPr>
          <p:cNvSpPr/>
          <p:nvPr/>
        </p:nvSpPr>
        <p:spPr>
          <a:xfrm>
            <a:off x="1075656" y="5105796"/>
            <a:ext cx="7996183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We have three cases in Master Theorem that correspond to: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Case 1: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Case 2: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Case 3:</a:t>
            </a:r>
          </a:p>
          <a:p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CFC91C7-9E7F-43A8-B007-B39CB3EA2D6F}"/>
                  </a:ext>
                </a:extLst>
              </p:cNvPr>
              <p:cNvSpPr/>
              <p:nvPr/>
            </p:nvSpPr>
            <p:spPr>
              <a:xfrm>
                <a:off x="2266929" y="5883572"/>
                <a:ext cx="5065361" cy="436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CN" sz="2200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CN" sz="2200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2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2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2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CN" sz="22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US" altLang="zh-CN" sz="22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altLang="zh-CN" sz="22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sz="2200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CN" sz="2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zh-CN" sz="22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200" b="0" i="0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sz="22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2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CN" sz="22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US" altLang="zh-CN" sz="22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altLang="zh-CN" sz="2200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sz="22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sz="2200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d</m:t>
                      </m:r>
                      <m:r>
                        <a:rPr lang="en-US" altLang="zh-CN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m:t></m:t>
                      </m:r>
                      <m:r>
                        <a:rPr lang="en-US" altLang="zh-CN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m:t></m:t>
                      </m:r>
                      <m:r>
                        <a:rPr lang="en-US" altLang="zh-CN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altLang="zh-CN" sz="2200" i="1" baseline="-25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</m:oMath>
                  </m:oMathPara>
                </a14:m>
                <a:endParaRPr lang="en-US" altLang="zh-CN" sz="2200" baseline="30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CFC91C7-9E7F-43A8-B007-B39CB3EA2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929" y="5883572"/>
                <a:ext cx="5065361" cy="436979"/>
              </a:xfrm>
              <a:prstGeom prst="rect">
                <a:avLst/>
              </a:prstGeom>
              <a:blipFill>
                <a:blip r:embed="rId6"/>
                <a:stretch>
                  <a:fillRect b="-18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E1A5B60-4325-4B49-AF4B-DCD8AFB58077}"/>
                  </a:ext>
                </a:extLst>
              </p:cNvPr>
              <p:cNvSpPr/>
              <p:nvPr/>
            </p:nvSpPr>
            <p:spPr>
              <a:xfrm>
                <a:off x="2241356" y="5454468"/>
                <a:ext cx="5103448" cy="436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CN" sz="2200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CN" sz="2200" baseline="30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&gt;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sz="2200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d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&gt;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200" b="0" i="0" baseline="30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altLang="zh-CN" sz="2200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sz="2200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d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&gt;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m:t>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m:t>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&gt;</m:t>
                      </m:r>
                      <m:sSup>
                        <m:sSupPr>
                          <m:ctrlP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altLang="zh-CN" sz="2200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</m:oMath>
                  </m:oMathPara>
                </a14:m>
                <a:endParaRPr lang="en-US" altLang="zh-CN" sz="2200" baseline="30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E1A5B60-4325-4B49-AF4B-DCD8AFB580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356" y="5454468"/>
                <a:ext cx="5103448" cy="436979"/>
              </a:xfrm>
              <a:prstGeom prst="rect">
                <a:avLst/>
              </a:prstGeom>
              <a:blipFill>
                <a:blip r:embed="rId7"/>
                <a:stretch>
                  <a:fillRect b="-19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927161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02203"/>
            <a:ext cx="8229600" cy="1143000"/>
          </a:xfrm>
        </p:spPr>
        <p:txBody>
          <a:bodyPr/>
          <a:lstStyle/>
          <a:p>
            <a:r>
              <a:rPr lang="en-US" altLang="zh-CN" dirty="0"/>
              <a:t>Master Theorem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4525963"/>
              </a:xfrm>
            </p:spPr>
            <p:txBody>
              <a:bodyPr/>
              <a:lstStyle/>
              <a:p>
                <a:r>
                  <a:rPr lang="en-US" altLang="zh-CN" sz="28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𝑎𝑇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800" dirty="0"/>
                  <a:t>for constants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&gt;0,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&gt;1,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, then:</a:t>
                </a:r>
                <a:endParaRPr lang="en-US" altLang="zh-CN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  <m:r>
                                      <a:rPr lang="en-US" altLang="zh-CN" sz="2800" i="1" baseline="-2500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45259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BC289C1-C5CF-4952-9FCB-A2256801E1E1}"/>
                  </a:ext>
                </a:extLst>
              </p:cNvPr>
              <p:cNvSpPr/>
              <p:nvPr/>
            </p:nvSpPr>
            <p:spPr>
              <a:xfrm>
                <a:off x="971600" y="4227232"/>
                <a:ext cx="7996183" cy="27240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/>
                  <a:t>We study three cases in Master Theorem: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Case 1: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altLang="zh-CN" i="1" baseline="-2500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/>
                  <a:t>implies the “work” is decreasing as the level increases, then the total work is dominated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m:rPr>
                        <m:brk m:alnAt="7"/>
                      </m:rP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Case 2: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altLang="zh-CN" i="1" baseline="-2500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/>
                  <a:t>implies the “work” is almost the same across the levels, then the total work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𝑙𝑜𝑔𝑛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Case 3: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altLang="zh-CN" i="1" baseline="-2500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/>
                  <a:t>implies the “work” is increasing as the level increases, then the total work is dominated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altLang="zh-CN" i="1" baseline="-2500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m:rPr>
                        <m:brk m:alnAt="7"/>
                      </m:rP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BC289C1-C5CF-4952-9FCB-A2256801E1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227232"/>
                <a:ext cx="7996183" cy="2724015"/>
              </a:xfrm>
              <a:prstGeom prst="rect">
                <a:avLst/>
              </a:prstGeom>
              <a:blipFill>
                <a:blip r:embed="rId4"/>
                <a:stretch>
                  <a:fillRect l="-762" t="-895" r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43785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4616686" y="5912838"/>
            <a:ext cx="1395474" cy="3510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4776322" y="5015089"/>
            <a:ext cx="443750" cy="3510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4788024" y="4087497"/>
            <a:ext cx="792088" cy="3510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459501" y="3149109"/>
            <a:ext cx="360040" cy="60392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5" y="3185114"/>
            <a:ext cx="2734051" cy="53191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椭圆 9"/>
          <p:cNvSpPr/>
          <p:nvPr/>
        </p:nvSpPr>
        <p:spPr>
          <a:xfrm>
            <a:off x="3419872" y="2482311"/>
            <a:ext cx="288032" cy="28803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2492896"/>
            <a:ext cx="2584356" cy="28489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Master theorem does not apply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Gaps in master theorem.</a:t>
            </a:r>
          </a:p>
          <a:p>
            <a:pPr lvl="1"/>
            <a:r>
              <a:rPr lang="en-US" altLang="zh-CN" dirty="0"/>
              <a:t>Number of </a:t>
            </a:r>
            <a:r>
              <a:rPr lang="en-US" altLang="zh-CN" dirty="0" err="1"/>
              <a:t>subproblems</a:t>
            </a:r>
            <a:r>
              <a:rPr lang="en-US" altLang="zh-CN" dirty="0"/>
              <a:t> is not a constant.</a:t>
            </a: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pPr lvl="1"/>
            <a:r>
              <a:rPr lang="en-US" altLang="zh-CN" dirty="0"/>
              <a:t>Number of </a:t>
            </a:r>
            <a:r>
              <a:rPr lang="en-US" altLang="zh-CN" dirty="0" err="1"/>
              <a:t>subproblems</a:t>
            </a:r>
            <a:r>
              <a:rPr lang="en-US" altLang="zh-CN" dirty="0"/>
              <a:t> is less than 1.</a:t>
            </a: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pPr lvl="1"/>
            <a:r>
              <a:rPr lang="en-US" altLang="zh-CN" dirty="0"/>
              <a:t>No  polynomial separation between </a:t>
            </a:r>
            <a:r>
              <a:rPr lang="en-US" altLang="zh-CN" i="1" spc="240" dirty="0">
                <a:latin typeface="Times"/>
                <a:ea typeface="Times"/>
                <a:cs typeface="Times"/>
                <a:sym typeface="Times"/>
              </a:rPr>
              <a:t>f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/>
              <a:t> and </a:t>
            </a:r>
            <a:r>
              <a:rPr lang="en-US" altLang="zh-CN" i="1" spc="48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baseline="444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log</a:t>
            </a:r>
            <a:r>
              <a:rPr lang="en-US" altLang="zh-CN" sz="2000" i="1" spc="200" baseline="26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b</a:t>
            </a:r>
            <a:r>
              <a:rPr lang="en-US" altLang="zh-CN" i="1" spc="240" baseline="444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dirty="0"/>
              <a:t>.</a:t>
            </a: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pPr lvl="1"/>
            <a:r>
              <a:rPr lang="en-US" altLang="zh-CN" i="1" spc="240" dirty="0">
                <a:latin typeface="Times"/>
                <a:ea typeface="Times"/>
                <a:cs typeface="Times"/>
                <a:sym typeface="Times"/>
              </a:rPr>
              <a:t>f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/>
              <a:t> is not positive.</a:t>
            </a: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pPr lvl="1"/>
            <a:r>
              <a:rPr lang="en-US" altLang="zh-CN" dirty="0"/>
              <a:t>Regularity condition does not hold.</a:t>
            </a:r>
          </a:p>
          <a:p>
            <a:endParaRPr lang="zh-CN" altLang="en-US" dirty="0"/>
          </a:p>
        </p:txBody>
      </p:sp>
      <p:pic>
        <p:nvPicPr>
          <p:cNvPr id="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623" y="5071537"/>
            <a:ext cx="2529813" cy="282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775" y="5962383"/>
            <a:ext cx="3376444" cy="251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0623" y="4176162"/>
            <a:ext cx="2973287" cy="2519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8501692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lang="en-US" altLang="zh-CN" dirty="0"/>
              <a:t>Consider the following recurrence. Which case of the master theorem?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Case 1: 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T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 = Θ(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baseline="444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log</a:t>
            </a:r>
            <a:r>
              <a:rPr lang="en-US" altLang="zh-CN" sz="2000" spc="200" baseline="26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2</a:t>
            </a:r>
            <a:r>
              <a:rPr lang="en-US" altLang="zh-CN" baseline="444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3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 =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baseline="444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1.585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.</a:t>
            </a: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Case 2: 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T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 = Θ(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log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 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.</a:t>
            </a: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Case 3: 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T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 = Θ(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.</a:t>
            </a: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Master theorem not applicable.</a:t>
            </a:r>
          </a:p>
          <a:p>
            <a:endParaRPr lang="zh-CN" altLang="en-US" dirty="0"/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492896"/>
            <a:ext cx="4608879" cy="921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6CED72-2364-384D-A36D-6F17D8C8B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869160"/>
            <a:ext cx="1728192" cy="155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77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Analysis of running time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>
                <a:uFill>
                  <a:solidFill>
                    <a:srgbClr val="0048AA"/>
                  </a:solidFill>
                </a:uFill>
              </a:rPr>
              <a:t>Proposition.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The expected number of compares to quicksort an array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distinct elements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log</a:t>
            </a:r>
            <a:r>
              <a:rPr lang="en-US" altLang="zh-CN" baseline="-202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endParaRPr lang="en-US" altLang="zh-CN" dirty="0">
              <a:uFill>
                <a:solidFill>
                  <a:srgbClr val="000000"/>
                </a:solidFill>
              </a:uFill>
            </a:endParaRPr>
          </a:p>
          <a:p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Pf.</a:t>
            </a:r>
            <a:r>
              <a:rPr lang="en-US" altLang="zh-CN" dirty="0"/>
              <a:t>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Consider BST representation of pivot elements.</a:t>
            </a:r>
          </a:p>
          <a:p>
            <a:pPr lvl="1"/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once if one is an ancestor of the other.</a:t>
            </a:r>
          </a:p>
          <a:p>
            <a:pPr lvl="1"/>
            <a:r>
              <a:rPr lang="en-US" altLang="zh-CN" b="1" dirty="0" err="1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Pr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[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]  =  2  /  ( </a:t>
            </a:r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-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+ 1)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, where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 </a:t>
            </a:r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sp>
        <p:nvSpPr>
          <p:cNvPr id="35" name="Pr[a2 and a8 compared] = 2/7…"/>
          <p:cNvSpPr txBox="1"/>
          <p:nvPr/>
        </p:nvSpPr>
        <p:spPr>
          <a:xfrm>
            <a:off x="358641" y="3511971"/>
            <a:ext cx="4394613" cy="749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sz="1400" dirty="0" err="1"/>
              <a:t>Pr</a:t>
            </a:r>
            <a:r>
              <a:rPr sz="1400" dirty="0"/>
              <a:t>[a</a:t>
            </a:r>
            <a:r>
              <a:rPr sz="1400" baseline="-5999" dirty="0"/>
              <a:t>2</a:t>
            </a:r>
            <a:r>
              <a:rPr sz="1400" dirty="0"/>
              <a:t> and a</a:t>
            </a:r>
            <a:r>
              <a:rPr sz="1400" baseline="-5999" dirty="0"/>
              <a:t>8</a:t>
            </a:r>
            <a:r>
              <a:rPr sz="1400" dirty="0"/>
              <a:t> compared] = 2/7</a:t>
            </a:r>
          </a:p>
          <a:p>
            <a:pPr>
              <a:lnSpc>
                <a:spcPct val="120000"/>
              </a:lnSpc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sz="1400" dirty="0"/>
              <a:t>compared if either a</a:t>
            </a:r>
            <a:r>
              <a:rPr sz="1400" baseline="-5999" dirty="0"/>
              <a:t>2</a:t>
            </a:r>
            <a:r>
              <a:rPr sz="1400" dirty="0"/>
              <a:t> or a</a:t>
            </a:r>
            <a:r>
              <a:rPr sz="1400" baseline="-5999" dirty="0"/>
              <a:t>8</a:t>
            </a:r>
            <a:r>
              <a:rPr sz="1400" dirty="0"/>
              <a:t> is chosen</a:t>
            </a:r>
            <a:br>
              <a:rPr sz="1400" dirty="0"/>
            </a:br>
            <a:r>
              <a:rPr sz="1400" dirty="0"/>
              <a:t>as pivot before any of { a</a:t>
            </a:r>
            <a:r>
              <a:rPr sz="1400" baseline="-5999" dirty="0"/>
              <a:t>3</a:t>
            </a:r>
            <a:r>
              <a:rPr sz="1400" dirty="0"/>
              <a:t>, a</a:t>
            </a:r>
            <a:r>
              <a:rPr sz="1400" baseline="-5999" dirty="0"/>
              <a:t>4</a:t>
            </a:r>
            <a:r>
              <a:rPr sz="1400" dirty="0"/>
              <a:t>, a</a:t>
            </a:r>
            <a:r>
              <a:rPr sz="1400" baseline="-5999" dirty="0"/>
              <a:t>5</a:t>
            </a:r>
            <a:r>
              <a:rPr sz="1400" dirty="0"/>
              <a:t>, a</a:t>
            </a:r>
            <a:r>
              <a:rPr sz="1400" baseline="-5999" dirty="0"/>
              <a:t>6</a:t>
            </a:r>
            <a:r>
              <a:rPr sz="1400" dirty="0"/>
              <a:t>, a</a:t>
            </a:r>
            <a:r>
              <a:rPr sz="1400" baseline="-5999" dirty="0"/>
              <a:t>7</a:t>
            </a:r>
            <a:r>
              <a:rPr sz="1400" dirty="0"/>
              <a:t>}</a:t>
            </a:r>
          </a:p>
        </p:txBody>
      </p:sp>
      <p:grpSp>
        <p:nvGrpSpPr>
          <p:cNvPr id="84" name="成组">
            <a:extLst>
              <a:ext uri="{FF2B5EF4-FFF2-40B4-BE49-F238E27FC236}">
                <a16:creationId xmlns:a16="http://schemas.microsoft.com/office/drawing/2014/main" id="{4141608B-7B96-9641-ABEB-843248F3D243}"/>
              </a:ext>
            </a:extLst>
          </p:cNvPr>
          <p:cNvGrpSpPr/>
          <p:nvPr/>
        </p:nvGrpSpPr>
        <p:grpSpPr>
          <a:xfrm>
            <a:off x="3347864" y="3522110"/>
            <a:ext cx="5192793" cy="2902357"/>
            <a:chOff x="-95247" y="-300957"/>
            <a:chExt cx="6462348" cy="3457607"/>
          </a:xfrm>
        </p:grpSpPr>
        <p:cxnSp>
          <p:nvCxnSpPr>
            <p:cNvPr id="85" name="连接线">
              <a:extLst>
                <a:ext uri="{FF2B5EF4-FFF2-40B4-BE49-F238E27FC236}">
                  <a16:creationId xmlns:a16="http://schemas.microsoft.com/office/drawing/2014/main" id="{A6DA8F9A-8317-E049-86AE-A4F2AA2AD8C0}"/>
                </a:ext>
              </a:extLst>
            </p:cNvPr>
            <p:cNvCxnSpPr>
              <a:cxnSpLocks/>
              <a:stCxn id="87" idx="2"/>
              <a:endCxn id="93" idx="0"/>
            </p:cNvCxnSpPr>
            <p:nvPr/>
          </p:nvCxnSpPr>
          <p:spPr>
            <a:xfrm flipH="1">
              <a:off x="1222371" y="-49714"/>
              <a:ext cx="2124079" cy="60851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6" name="连接线">
              <a:extLst>
                <a:ext uri="{FF2B5EF4-FFF2-40B4-BE49-F238E27FC236}">
                  <a16:creationId xmlns:a16="http://schemas.microsoft.com/office/drawing/2014/main" id="{2B0DBA74-9CE3-504F-9E17-8FAA80AF4AEF}"/>
                </a:ext>
              </a:extLst>
            </p:cNvPr>
            <p:cNvCxnSpPr>
              <a:cxnSpLocks/>
              <a:stCxn id="87" idx="6"/>
              <a:endCxn id="90" idx="0"/>
            </p:cNvCxnSpPr>
            <p:nvPr/>
          </p:nvCxnSpPr>
          <p:spPr>
            <a:xfrm>
              <a:off x="3829049" y="-49714"/>
              <a:ext cx="1285843" cy="60851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87" name="a9">
              <a:extLst>
                <a:ext uri="{FF2B5EF4-FFF2-40B4-BE49-F238E27FC236}">
                  <a16:creationId xmlns:a16="http://schemas.microsoft.com/office/drawing/2014/main" id="{E46E69DE-CE6F-D140-B2AD-7973032296C5}"/>
                </a:ext>
              </a:extLst>
            </p:cNvPr>
            <p:cNvSpPr/>
            <p:nvPr/>
          </p:nvSpPr>
          <p:spPr>
            <a:xfrm>
              <a:off x="3346450" y="-300957"/>
              <a:ext cx="482600" cy="50248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9</a:t>
              </a:r>
            </a:p>
          </p:txBody>
        </p:sp>
        <p:cxnSp>
          <p:nvCxnSpPr>
            <p:cNvPr id="88" name="连接线">
              <a:extLst>
                <a:ext uri="{FF2B5EF4-FFF2-40B4-BE49-F238E27FC236}">
                  <a16:creationId xmlns:a16="http://schemas.microsoft.com/office/drawing/2014/main" id="{08DBF1A0-6F93-9A45-AA70-B36D591F6E55}"/>
                </a:ext>
              </a:extLst>
            </p:cNvPr>
            <p:cNvCxnSpPr>
              <a:cxnSpLocks/>
              <a:stCxn id="90" idx="6"/>
              <a:endCxn id="98" idx="0"/>
            </p:cNvCxnSpPr>
            <p:nvPr/>
          </p:nvCxnSpPr>
          <p:spPr>
            <a:xfrm>
              <a:off x="5403786" y="816323"/>
              <a:ext cx="675364" cy="3266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9" name="连接线">
              <a:extLst>
                <a:ext uri="{FF2B5EF4-FFF2-40B4-BE49-F238E27FC236}">
                  <a16:creationId xmlns:a16="http://schemas.microsoft.com/office/drawing/2014/main" id="{FFAF437C-2259-7C4D-ADFE-55D07F9C32EE}"/>
                </a:ext>
              </a:extLst>
            </p:cNvPr>
            <p:cNvCxnSpPr>
              <a:cxnSpLocks/>
              <a:stCxn id="90" idx="0"/>
              <a:endCxn id="96" idx="0"/>
            </p:cNvCxnSpPr>
            <p:nvPr/>
          </p:nvCxnSpPr>
          <p:spPr>
            <a:xfrm flipH="1">
              <a:off x="4632292" y="558798"/>
              <a:ext cx="482601" cy="58420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0" name="a11">
              <a:extLst>
                <a:ext uri="{FF2B5EF4-FFF2-40B4-BE49-F238E27FC236}">
                  <a16:creationId xmlns:a16="http://schemas.microsoft.com/office/drawing/2014/main" id="{2037C633-DC4B-AB41-B011-FA5E77831DA0}"/>
                </a:ext>
              </a:extLst>
            </p:cNvPr>
            <p:cNvSpPr/>
            <p:nvPr/>
          </p:nvSpPr>
          <p:spPr>
            <a:xfrm>
              <a:off x="4825999" y="558798"/>
              <a:ext cx="577787" cy="51504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11</a:t>
              </a:r>
            </a:p>
          </p:txBody>
        </p:sp>
        <p:cxnSp>
          <p:nvCxnSpPr>
            <p:cNvPr id="91" name="连接线">
              <a:extLst>
                <a:ext uri="{FF2B5EF4-FFF2-40B4-BE49-F238E27FC236}">
                  <a16:creationId xmlns:a16="http://schemas.microsoft.com/office/drawing/2014/main" id="{11A9DE38-01FD-B34B-9BC7-8165B885769B}"/>
                </a:ext>
              </a:extLst>
            </p:cNvPr>
            <p:cNvCxnSpPr>
              <a:cxnSpLocks/>
              <a:stCxn id="93" idx="2"/>
              <a:endCxn id="108" idx="0"/>
            </p:cNvCxnSpPr>
            <p:nvPr/>
          </p:nvCxnSpPr>
          <p:spPr>
            <a:xfrm flipH="1">
              <a:off x="161927" y="816324"/>
              <a:ext cx="80327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2" name="连接线">
              <a:extLst>
                <a:ext uri="{FF2B5EF4-FFF2-40B4-BE49-F238E27FC236}">
                  <a16:creationId xmlns:a16="http://schemas.microsoft.com/office/drawing/2014/main" id="{FCE2BF42-B728-6642-997D-1198AAD9E580}"/>
                </a:ext>
              </a:extLst>
            </p:cNvPr>
            <p:cNvCxnSpPr>
              <a:cxnSpLocks/>
              <a:stCxn id="93" idx="6"/>
              <a:endCxn id="95" idx="0"/>
            </p:cNvCxnSpPr>
            <p:nvPr/>
          </p:nvCxnSpPr>
          <p:spPr>
            <a:xfrm>
              <a:off x="1479542" y="816324"/>
              <a:ext cx="215583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3" name="a3">
              <a:extLst>
                <a:ext uri="{FF2B5EF4-FFF2-40B4-BE49-F238E27FC236}">
                  <a16:creationId xmlns:a16="http://schemas.microsoft.com/office/drawing/2014/main" id="{8CD21027-9559-A349-AA04-622B5FEFBA84}"/>
                </a:ext>
              </a:extLst>
            </p:cNvPr>
            <p:cNvSpPr/>
            <p:nvPr/>
          </p:nvSpPr>
          <p:spPr>
            <a:xfrm>
              <a:off x="965198" y="558800"/>
              <a:ext cx="514344" cy="515049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3</a:t>
              </a:r>
            </a:p>
          </p:txBody>
        </p:sp>
        <p:cxnSp>
          <p:nvCxnSpPr>
            <p:cNvPr id="94" name="连接线">
              <a:extLst>
                <a:ext uri="{FF2B5EF4-FFF2-40B4-BE49-F238E27FC236}">
                  <a16:creationId xmlns:a16="http://schemas.microsoft.com/office/drawing/2014/main" id="{BFDF7388-59F5-0047-A94D-28D5C1A6B8A3}"/>
                </a:ext>
              </a:extLst>
            </p:cNvPr>
            <p:cNvCxnSpPr>
              <a:cxnSpLocks/>
              <a:stCxn id="95" idx="2"/>
              <a:endCxn id="106" idx="0"/>
            </p:cNvCxnSpPr>
            <p:nvPr/>
          </p:nvCxnSpPr>
          <p:spPr>
            <a:xfrm flipH="1">
              <a:off x="1704973" y="1400527"/>
              <a:ext cx="1673226" cy="2631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5" name="a8">
              <a:extLst>
                <a:ext uri="{FF2B5EF4-FFF2-40B4-BE49-F238E27FC236}">
                  <a16:creationId xmlns:a16="http://schemas.microsoft.com/office/drawing/2014/main" id="{A43D85CF-0E84-AD49-B233-19E557F4011A}"/>
                </a:ext>
              </a:extLst>
            </p:cNvPr>
            <p:cNvSpPr/>
            <p:nvPr/>
          </p:nvSpPr>
          <p:spPr>
            <a:xfrm>
              <a:off x="3378199" y="1143000"/>
              <a:ext cx="514346" cy="51505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8</a:t>
              </a:r>
            </a:p>
          </p:txBody>
        </p:sp>
        <p:sp>
          <p:nvSpPr>
            <p:cNvPr id="96" name="a10">
              <a:extLst>
                <a:ext uri="{FF2B5EF4-FFF2-40B4-BE49-F238E27FC236}">
                  <a16:creationId xmlns:a16="http://schemas.microsoft.com/office/drawing/2014/main" id="{F2F89E66-A8BB-E04C-B53F-A3AC9EDE97C4}"/>
                </a:ext>
              </a:extLst>
            </p:cNvPr>
            <p:cNvSpPr/>
            <p:nvPr/>
          </p:nvSpPr>
          <p:spPr>
            <a:xfrm>
              <a:off x="4343399" y="1142999"/>
              <a:ext cx="577787" cy="5393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10</a:t>
              </a:r>
            </a:p>
          </p:txBody>
        </p:sp>
        <p:cxnSp>
          <p:nvCxnSpPr>
            <p:cNvPr id="97" name="连接线">
              <a:extLst>
                <a:ext uri="{FF2B5EF4-FFF2-40B4-BE49-F238E27FC236}">
                  <a16:creationId xmlns:a16="http://schemas.microsoft.com/office/drawing/2014/main" id="{7A387504-585E-1541-95BF-B28EC1CE3027}"/>
                </a:ext>
              </a:extLst>
            </p:cNvPr>
            <p:cNvCxnSpPr>
              <a:cxnSpLocks/>
              <a:stCxn id="98" idx="0"/>
              <a:endCxn id="99" idx="0"/>
            </p:cNvCxnSpPr>
            <p:nvPr/>
          </p:nvCxnSpPr>
          <p:spPr>
            <a:xfrm flipH="1">
              <a:off x="5596550" y="1143000"/>
              <a:ext cx="482600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8" name="a13">
              <a:extLst>
                <a:ext uri="{FF2B5EF4-FFF2-40B4-BE49-F238E27FC236}">
                  <a16:creationId xmlns:a16="http://schemas.microsoft.com/office/drawing/2014/main" id="{CBF925C9-FFA7-5647-971F-9C41B5ED5F76}"/>
                </a:ext>
              </a:extLst>
            </p:cNvPr>
            <p:cNvSpPr/>
            <p:nvPr/>
          </p:nvSpPr>
          <p:spPr>
            <a:xfrm>
              <a:off x="5791199" y="1143000"/>
              <a:ext cx="575902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13</a:t>
              </a:r>
            </a:p>
          </p:txBody>
        </p:sp>
        <p:sp>
          <p:nvSpPr>
            <p:cNvPr id="99" name="a12">
              <a:extLst>
                <a:ext uri="{FF2B5EF4-FFF2-40B4-BE49-F238E27FC236}">
                  <a16:creationId xmlns:a16="http://schemas.microsoft.com/office/drawing/2014/main" id="{DF257479-20E4-CA45-BAC2-536219C1E7F5}"/>
                </a:ext>
              </a:extLst>
            </p:cNvPr>
            <p:cNvSpPr/>
            <p:nvPr/>
          </p:nvSpPr>
          <p:spPr>
            <a:xfrm>
              <a:off x="5308599" y="1587501"/>
              <a:ext cx="575902" cy="5393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12</a:t>
              </a:r>
            </a:p>
          </p:txBody>
        </p:sp>
        <p:cxnSp>
          <p:nvCxnSpPr>
            <p:cNvPr id="100" name="连接线">
              <a:extLst>
                <a:ext uri="{FF2B5EF4-FFF2-40B4-BE49-F238E27FC236}">
                  <a16:creationId xmlns:a16="http://schemas.microsoft.com/office/drawing/2014/main" id="{B54A632E-4CC2-BA47-ADEF-C1C24F14EB4D}"/>
                </a:ext>
              </a:extLst>
            </p:cNvPr>
            <p:cNvCxnSpPr>
              <a:cxnSpLocks/>
              <a:stCxn id="106" idx="6"/>
              <a:endCxn id="103" idx="0"/>
            </p:cNvCxnSpPr>
            <p:nvPr/>
          </p:nvCxnSpPr>
          <p:spPr>
            <a:xfrm>
              <a:off x="1962146" y="1921225"/>
              <a:ext cx="708028" cy="1742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01" name="连接线">
              <a:extLst>
                <a:ext uri="{FF2B5EF4-FFF2-40B4-BE49-F238E27FC236}">
                  <a16:creationId xmlns:a16="http://schemas.microsoft.com/office/drawing/2014/main" id="{DC36142D-3FE5-C746-8F46-13525402ED27}"/>
                </a:ext>
              </a:extLst>
            </p:cNvPr>
            <p:cNvCxnSpPr>
              <a:cxnSpLocks/>
              <a:stCxn id="103" idx="0"/>
              <a:endCxn id="105" idx="0"/>
            </p:cNvCxnSpPr>
            <p:nvPr/>
          </p:nvCxnSpPr>
          <p:spPr>
            <a:xfrm flipH="1">
              <a:off x="2187574" y="2095500"/>
              <a:ext cx="482600" cy="54609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02" name="连接线">
              <a:extLst>
                <a:ext uri="{FF2B5EF4-FFF2-40B4-BE49-F238E27FC236}">
                  <a16:creationId xmlns:a16="http://schemas.microsoft.com/office/drawing/2014/main" id="{9F602B82-AA2B-CE4B-A437-27C1EDD3DCCA}"/>
                </a:ext>
              </a:extLst>
            </p:cNvPr>
            <p:cNvCxnSpPr>
              <a:cxnSpLocks/>
              <a:stCxn id="103" idx="0"/>
              <a:endCxn id="104" idx="0"/>
            </p:cNvCxnSpPr>
            <p:nvPr/>
          </p:nvCxnSpPr>
          <p:spPr>
            <a:xfrm>
              <a:off x="2670174" y="2095500"/>
              <a:ext cx="490537" cy="54609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3" name="a6">
              <a:extLst>
                <a:ext uri="{FF2B5EF4-FFF2-40B4-BE49-F238E27FC236}">
                  <a16:creationId xmlns:a16="http://schemas.microsoft.com/office/drawing/2014/main" id="{DDAB6875-98B8-F747-A320-D2AA2E25DD16}"/>
                </a:ext>
              </a:extLst>
            </p:cNvPr>
            <p:cNvSpPr/>
            <p:nvPr/>
          </p:nvSpPr>
          <p:spPr>
            <a:xfrm>
              <a:off x="2412999" y="2095500"/>
              <a:ext cx="514349" cy="520700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6</a:t>
              </a:r>
            </a:p>
          </p:txBody>
        </p:sp>
        <p:sp>
          <p:nvSpPr>
            <p:cNvPr id="104" name="a7">
              <a:extLst>
                <a:ext uri="{FF2B5EF4-FFF2-40B4-BE49-F238E27FC236}">
                  <a16:creationId xmlns:a16="http://schemas.microsoft.com/office/drawing/2014/main" id="{01C84C24-C085-1D47-A52E-8C539E4048E9}"/>
                </a:ext>
              </a:extLst>
            </p:cNvPr>
            <p:cNvSpPr/>
            <p:nvPr/>
          </p:nvSpPr>
          <p:spPr>
            <a:xfrm>
              <a:off x="2895598" y="2641598"/>
              <a:ext cx="530224" cy="5150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7</a:t>
              </a:r>
            </a:p>
          </p:txBody>
        </p:sp>
        <p:sp>
          <p:nvSpPr>
            <p:cNvPr id="105" name="a5">
              <a:extLst>
                <a:ext uri="{FF2B5EF4-FFF2-40B4-BE49-F238E27FC236}">
                  <a16:creationId xmlns:a16="http://schemas.microsoft.com/office/drawing/2014/main" id="{C7E2F302-C89E-1047-A42A-6FA7DC70E013}"/>
                </a:ext>
              </a:extLst>
            </p:cNvPr>
            <p:cNvSpPr/>
            <p:nvPr/>
          </p:nvSpPr>
          <p:spPr>
            <a:xfrm>
              <a:off x="1930399" y="2641599"/>
              <a:ext cx="514349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5</a:t>
              </a:r>
            </a:p>
          </p:txBody>
        </p:sp>
        <p:sp>
          <p:nvSpPr>
            <p:cNvPr id="106" name="a4">
              <a:extLst>
                <a:ext uri="{FF2B5EF4-FFF2-40B4-BE49-F238E27FC236}">
                  <a16:creationId xmlns:a16="http://schemas.microsoft.com/office/drawing/2014/main" id="{44A31717-6A9B-CB41-B051-5C56F3692CFC}"/>
                </a:ext>
              </a:extLst>
            </p:cNvPr>
            <p:cNvSpPr/>
            <p:nvPr/>
          </p:nvSpPr>
          <p:spPr>
            <a:xfrm>
              <a:off x="1447800" y="1663699"/>
              <a:ext cx="514345" cy="5150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4</a:t>
              </a:r>
            </a:p>
          </p:txBody>
        </p:sp>
        <p:cxnSp>
          <p:nvCxnSpPr>
            <p:cNvPr id="107" name="连接线">
              <a:extLst>
                <a:ext uri="{FF2B5EF4-FFF2-40B4-BE49-F238E27FC236}">
                  <a16:creationId xmlns:a16="http://schemas.microsoft.com/office/drawing/2014/main" id="{36C92647-4683-DE41-916F-D98260BCBBDE}"/>
                </a:ext>
              </a:extLst>
            </p:cNvPr>
            <p:cNvCxnSpPr>
              <a:cxnSpLocks/>
              <a:stCxn id="108" idx="0"/>
              <a:endCxn id="109" idx="0"/>
            </p:cNvCxnSpPr>
            <p:nvPr/>
          </p:nvCxnSpPr>
          <p:spPr>
            <a:xfrm>
              <a:off x="161927" y="1143000"/>
              <a:ext cx="577845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8" name="a1">
              <a:extLst>
                <a:ext uri="{FF2B5EF4-FFF2-40B4-BE49-F238E27FC236}">
                  <a16:creationId xmlns:a16="http://schemas.microsoft.com/office/drawing/2014/main" id="{010C7284-CD71-E74D-8A12-AA0C99C5BCAE}"/>
                </a:ext>
              </a:extLst>
            </p:cNvPr>
            <p:cNvSpPr/>
            <p:nvPr/>
          </p:nvSpPr>
          <p:spPr>
            <a:xfrm>
              <a:off x="-95247" y="1143000"/>
              <a:ext cx="514346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1</a:t>
              </a:r>
            </a:p>
          </p:txBody>
        </p:sp>
        <p:sp>
          <p:nvSpPr>
            <p:cNvPr id="109" name="a2">
              <a:extLst>
                <a:ext uri="{FF2B5EF4-FFF2-40B4-BE49-F238E27FC236}">
                  <a16:creationId xmlns:a16="http://schemas.microsoft.com/office/drawing/2014/main" id="{F69CED55-D515-B74C-8D4A-08FBEFF71F67}"/>
                </a:ext>
              </a:extLst>
            </p:cNvPr>
            <p:cNvSpPr/>
            <p:nvPr/>
          </p:nvSpPr>
          <p:spPr>
            <a:xfrm>
              <a:off x="482600" y="1663700"/>
              <a:ext cx="514343" cy="51504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31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Analysis of running time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>
                <a:uFill>
                  <a:solidFill>
                    <a:srgbClr val="0048AA"/>
                  </a:solidFill>
                </a:uFill>
              </a:rPr>
              <a:t>Proposition.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The expected number of compares to quicksort an array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distinct elements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log</a:t>
            </a:r>
            <a:r>
              <a:rPr lang="en-US" altLang="zh-CN" baseline="-202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Pf.</a:t>
            </a:r>
            <a:r>
              <a:rPr lang="en-US" altLang="zh-CN" dirty="0"/>
              <a:t>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Consider BST representation of pivot elements.</a:t>
            </a:r>
          </a:p>
          <a:p>
            <a:pPr lvl="1"/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once if one is an ancestor of the other.</a:t>
            </a:r>
          </a:p>
          <a:p>
            <a:pPr lvl="1"/>
            <a:r>
              <a:rPr lang="en-US" altLang="zh-CN" b="1" dirty="0" err="1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Pr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[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]  =  2  /  ( </a:t>
            </a:r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-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+ 1)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, where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 </a:t>
            </a:r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endParaRPr lang="en-US" altLang="zh-CN" dirty="0">
              <a:uFill>
                <a:solidFill>
                  <a:srgbClr val="000000"/>
                </a:solidFill>
              </a:uFill>
            </a:endParaRPr>
          </a:p>
          <a:p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Expected number of compares = </a:t>
            </a:r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en-US" altLang="zh-CN" dirty="0">
              <a:uFill>
                <a:solidFill>
                  <a:srgbClr val="000000"/>
                </a:solidFill>
              </a:uFill>
            </a:endParaRPr>
          </a:p>
          <a:p>
            <a:pPr marL="457200" lvl="1" indent="0">
              <a:buNone/>
            </a:pPr>
            <a:endParaRPr lang="en-US" altLang="zh-CN" dirty="0">
              <a:uFill>
                <a:solidFill>
                  <a:srgbClr val="000000"/>
                </a:solidFill>
              </a:uFill>
            </a:endParaRP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grpSp>
        <p:nvGrpSpPr>
          <p:cNvPr id="31" name="成组"/>
          <p:cNvGrpSpPr/>
          <p:nvPr/>
        </p:nvGrpSpPr>
        <p:grpSpPr>
          <a:xfrm>
            <a:off x="3779912" y="3284984"/>
            <a:ext cx="2932950" cy="1186267"/>
            <a:chOff x="0" y="0"/>
            <a:chExt cx="3639207" cy="1582918"/>
          </a:xfrm>
        </p:grpSpPr>
        <p:pic>
          <p:nvPicPr>
            <p:cNvPr id="32" name="图像" descr="图像"/>
            <p:cNvPicPr>
              <a:picLocks noChangeAspect="1"/>
            </p:cNvPicPr>
            <p:nvPr/>
          </p:nvPicPr>
          <p:blipFill>
            <a:blip r:embed="rId2"/>
            <a:srcRect r="50000" b="57658"/>
            <a:stretch>
              <a:fillRect/>
            </a:stretch>
          </p:blipFill>
          <p:spPr>
            <a:xfrm>
              <a:off x="1111907" y="0"/>
              <a:ext cx="2527301" cy="10485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" name="成组"/>
            <p:cNvGrpSpPr/>
            <p:nvPr/>
          </p:nvGrpSpPr>
          <p:grpSpPr>
            <a:xfrm>
              <a:off x="0" y="1128027"/>
              <a:ext cx="1955800" cy="454892"/>
              <a:chOff x="0" y="0"/>
              <a:chExt cx="1955800" cy="454890"/>
            </a:xfrm>
          </p:grpSpPr>
          <p:sp>
            <p:nvSpPr>
              <p:cNvPr id="34" name="all pairs i and j"/>
              <p:cNvSpPr/>
              <p:nvPr/>
            </p:nvSpPr>
            <p:spPr>
              <a:xfrm>
                <a:off x="0" y="454890"/>
                <a:ext cx="19558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r>
                  <a:t>all pairs </a:t>
                </a:r>
                <a:r>
                  <a:rPr sz="1800" i="1">
                    <a:latin typeface="Times"/>
                    <a:ea typeface="Times"/>
                    <a:cs typeface="Times"/>
                    <a:sym typeface="Times"/>
                  </a:rPr>
                  <a:t>i</a:t>
                </a:r>
                <a:r>
                  <a:t> and </a:t>
                </a:r>
                <a:r>
                  <a:rPr sz="1800" i="1">
                    <a:latin typeface="Times"/>
                    <a:ea typeface="Times"/>
                    <a:cs typeface="Times"/>
                    <a:sym typeface="Times"/>
                  </a:rPr>
                  <a:t>j</a:t>
                </a:r>
              </a:p>
            </p:txBody>
          </p:sp>
          <p:sp>
            <p:nvSpPr>
              <p:cNvPr id="36" name="线条"/>
              <p:cNvSpPr/>
              <p:nvPr/>
            </p:nvSpPr>
            <p:spPr>
              <a:xfrm flipH="1">
                <a:off x="925894" y="0"/>
                <a:ext cx="300239" cy="412537"/>
              </a:xfrm>
              <a:prstGeom prst="line">
                <a:avLst/>
              </a:prstGeom>
              <a:noFill/>
              <a:ln w="25400" cap="flat">
                <a:solidFill>
                  <a:srgbClr val="8D3124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lnSpc>
                    <a:spcPct val="100000"/>
                  </a:lnSpc>
                  <a:buClrTx/>
                  <a:buFontTx/>
                  <a:tabLst/>
                  <a:defRPr sz="1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37" name="图像" descr="图像"/>
          <p:cNvPicPr>
            <a:picLocks noChangeAspect="1"/>
          </p:cNvPicPr>
          <p:nvPr/>
        </p:nvPicPr>
        <p:blipFill>
          <a:blip r:embed="rId3"/>
          <a:srcRect l="52598" b="70183"/>
          <a:stretch>
            <a:fillRect/>
          </a:stretch>
        </p:blipFill>
        <p:spPr>
          <a:xfrm>
            <a:off x="6739943" y="3255985"/>
            <a:ext cx="1975585" cy="793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图像" descr="图像"/>
          <p:cNvPicPr>
            <a:picLocks noChangeAspect="1"/>
          </p:cNvPicPr>
          <p:nvPr/>
        </p:nvPicPr>
        <p:blipFill>
          <a:blip r:embed="rId3"/>
          <a:srcRect l="52598" t="31005" b="35496"/>
          <a:stretch>
            <a:fillRect/>
          </a:stretch>
        </p:blipFill>
        <p:spPr>
          <a:xfrm>
            <a:off x="6921069" y="4365104"/>
            <a:ext cx="1915941" cy="8640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" name="成组"/>
          <p:cNvGrpSpPr/>
          <p:nvPr/>
        </p:nvGrpSpPr>
        <p:grpSpPr>
          <a:xfrm>
            <a:off x="4644008" y="5414737"/>
            <a:ext cx="4310891" cy="975878"/>
            <a:chOff x="-296813" y="35169"/>
            <a:chExt cx="5501871" cy="1123624"/>
          </a:xfrm>
        </p:grpSpPr>
        <p:pic>
          <p:nvPicPr>
            <p:cNvPr id="40" name="图像" descr="图像"/>
            <p:cNvPicPr>
              <a:picLocks noChangeAspect="1"/>
            </p:cNvPicPr>
            <p:nvPr/>
          </p:nvPicPr>
          <p:blipFill>
            <a:blip r:embed="rId4"/>
            <a:srcRect t="82096"/>
            <a:stretch>
              <a:fillRect/>
            </a:stretch>
          </p:blipFill>
          <p:spPr>
            <a:xfrm>
              <a:off x="-296813" y="35169"/>
              <a:ext cx="5501871" cy="4243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1" name="成组"/>
            <p:cNvGrpSpPr/>
            <p:nvPr/>
          </p:nvGrpSpPr>
          <p:grpSpPr>
            <a:xfrm>
              <a:off x="2020091" y="576901"/>
              <a:ext cx="1955801" cy="581892"/>
              <a:chOff x="0" y="0"/>
              <a:chExt cx="1955800" cy="581890"/>
            </a:xfrm>
          </p:grpSpPr>
          <p:sp>
            <p:nvSpPr>
              <p:cNvPr id="42" name="harmonic sum"/>
              <p:cNvSpPr/>
              <p:nvPr/>
            </p:nvSpPr>
            <p:spPr>
              <a:xfrm>
                <a:off x="0" y="581890"/>
                <a:ext cx="19558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r>
                  <a:rPr dirty="0"/>
                  <a:t>harmonic sum</a:t>
                </a:r>
              </a:p>
            </p:txBody>
          </p:sp>
          <p:sp>
            <p:nvSpPr>
              <p:cNvPr id="69" name="线条"/>
              <p:cNvSpPr/>
              <p:nvPr/>
            </p:nvSpPr>
            <p:spPr>
              <a:xfrm flipH="1">
                <a:off x="883232" y="-1"/>
                <a:ext cx="1" cy="464479"/>
              </a:xfrm>
              <a:prstGeom prst="line">
                <a:avLst/>
              </a:prstGeom>
              <a:noFill/>
              <a:ln w="25400" cap="flat">
                <a:solidFill>
                  <a:srgbClr val="8D3124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lnSpc>
                    <a:spcPct val="100000"/>
                  </a:lnSpc>
                  <a:buClrTx/>
                  <a:buFontTx/>
                  <a:tabLst/>
                  <a:defRPr sz="1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697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 advAuto="0"/>
      <p:bldP spid="37" grpId="0" animBg="1" advAuto="0"/>
      <p:bldP spid="38" grpId="0" animBg="1" advAuto="0"/>
      <p:bldP spid="39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Median-of-three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another strategy: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Choose the median of the first, middle, and last entries in the list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will usually give a better approximation of the actual median</a:t>
            </a:r>
          </a:p>
        </p:txBody>
      </p:sp>
      <p:pic>
        <p:nvPicPr>
          <p:cNvPr id="12292" name="Picture 5" descr="qs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284538"/>
            <a:ext cx="5616575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5882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Median-of-three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Sorting the elements based on 44 results in two sub-lists, each of which must be sorted (again, using quicksort)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Select the 26 to partition the first sub-list: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Select 81 to partition the second sub-list:</a:t>
            </a:r>
          </a:p>
        </p:txBody>
      </p:sp>
      <p:pic>
        <p:nvPicPr>
          <p:cNvPr id="13316" name="Picture 5" descr="qs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168948"/>
            <a:ext cx="5616575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 descr="qs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089448"/>
            <a:ext cx="5616575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158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Median-of-three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If we choose a random pivot, this will, on average, divide a set of </a:t>
            </a:r>
            <a:r>
              <a:rPr lang="en-US" altLang="en-US" i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 items into two sets of size </a:t>
            </a:r>
            <a:r>
              <a:rPr lang="en-US" altLang="en-US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1/4 </a:t>
            </a:r>
            <a:r>
              <a:rPr lang="en-US" altLang="en-US" i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 and </a:t>
            </a:r>
            <a:r>
              <a:rPr lang="en-US" altLang="en-US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3/4 </a:t>
            </a:r>
            <a:r>
              <a:rPr lang="en-US" altLang="en-US" i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n, why?</a:t>
            </a:r>
            <a:endParaRPr lang="en-US" altLang="en-US" dirty="0">
              <a:solidFill>
                <a:srgbClr val="C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Choosing the median-of-three, this will, on average, divide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items into two sets of size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5/16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11/16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Median-of-three helps speed the algorithm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requires order statistics: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1434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938170"/>
              </p:ext>
            </p:extLst>
          </p:nvPr>
        </p:nvGraphicFramePr>
        <p:xfrm>
          <a:off x="1907704" y="4077072"/>
          <a:ext cx="3586740" cy="859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67" name="Equation" r:id="rId4" imgW="1905000" imgH="457200" progId="Equation.DSMT4">
                  <p:embed/>
                </p:oleObj>
              </mc:Choice>
              <mc:Fallback>
                <p:oleObj name="Equation" r:id="rId4" imgW="19050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4077072"/>
                        <a:ext cx="3586740" cy="8599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8502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Insertion sort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Bubble sort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Merge sort</a:t>
            </a:r>
          </a:p>
          <a:p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Quicksort</a:t>
            </a:r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5420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Median-of-three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Recall that merge sort always divides a list into two equal halves: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median-of-three will require                           or 85 % more recursive steps, 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how to get this?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single random pivot will require                             or 141 % more recursive steps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marL="357188" indent="-357188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	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endParaRPr lang="en-US" altLang="en-US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15365" name="Object 5"/>
          <p:cNvGraphicFramePr>
            <a:graphicFrameLocks noChangeAspect="1"/>
          </p:cNvGraphicFramePr>
          <p:nvPr/>
        </p:nvGraphicFramePr>
        <p:xfrm>
          <a:off x="4559300" y="1898650"/>
          <a:ext cx="1552575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809" name="Equation" r:id="rId4" imgW="990170" imgH="774364" progId="Equation.DSMT4">
                  <p:embed/>
                </p:oleObj>
              </mc:Choice>
              <mc:Fallback>
                <p:oleObj name="Equation" r:id="rId4" imgW="990170" imgH="77436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9300" y="1898650"/>
                        <a:ext cx="1552575" cy="121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6"/>
          <p:cNvGraphicFramePr>
            <a:graphicFrameLocks noChangeAspect="1"/>
          </p:cNvGraphicFramePr>
          <p:nvPr/>
        </p:nvGraphicFramePr>
        <p:xfrm>
          <a:off x="4887913" y="3163888"/>
          <a:ext cx="14938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810" name="Equation" r:id="rId6" imgW="952087" imgH="774364" progId="Equation.DSMT4">
                  <p:embed/>
                </p:oleObj>
              </mc:Choice>
              <mc:Fallback>
                <p:oleObj name="Equation" r:id="rId6" imgW="952087" imgH="77436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7913" y="3163888"/>
                        <a:ext cx="1493837" cy="1214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3536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Median-of-three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Question:  what is the affect on run time?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Surprisingly, not so much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Here we see the ratios of the 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recurrence relations for large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values of </a:t>
            </a:r>
            <a:r>
              <a:rPr lang="en-US" altLang="en-US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</a:t>
            </a:r>
            <a:endParaRPr lang="en-US" alt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endParaRPr lang="en-US" altLang="en-US" dirty="0">
              <a:latin typeface="Times New Roman" pitchFamily="18" charset="0"/>
              <a:cs typeface="Arial" charset="0"/>
            </a:endParaRPr>
          </a:p>
        </p:txBody>
      </p:sp>
      <p:pic>
        <p:nvPicPr>
          <p:cNvPr id="4098" name="Picture 2" descr="C:\Users\dwharder\Desktop\a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65239"/>
            <a:ext cx="6846887" cy="293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368800" y="1844675"/>
          <a:ext cx="4651375" cy="248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62" name="Equation" r:id="rId5" imgW="2425680" imgH="1295280" progId="Equation.DSMT4">
                  <p:embed/>
                </p:oleObj>
              </mc:Choice>
              <mc:Fallback>
                <p:oleObj name="Equation" r:id="rId5" imgW="2425680" imgH="1295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8800" y="1844675"/>
                        <a:ext cx="4651375" cy="248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2195736" y="3861048"/>
          <a:ext cx="1485900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63" name="Equation" r:id="rId7" imgW="774360" imgH="444240" progId="Equation.DSMT4">
                  <p:embed/>
                </p:oleObj>
              </mc:Choice>
              <mc:Fallback>
                <p:oleObj name="Equation" r:id="rId7" imgW="77436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3861048"/>
                        <a:ext cx="1485900" cy="85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7215385" y="5168800"/>
          <a:ext cx="1389063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64" name="Equation" r:id="rId9" imgW="723600" imgH="444240" progId="Equation.DSMT4">
                  <p:embed/>
                </p:oleObj>
              </mc:Choice>
              <mc:Fallback>
                <p:oleObj name="Equation" r:id="rId9" imgW="7236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5385" y="5168800"/>
                        <a:ext cx="1389063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673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we choose to allocate memory for an additional array, we can implement the partitioning by 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copying elements either to the front or the back of the additional array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placing the pivot into the resulting hole</a:t>
            </a:r>
          </a:p>
        </p:txBody>
      </p:sp>
    </p:spTree>
    <p:extLst>
      <p:ext uri="{BB962C8B-B14F-4D97-AF65-F5344CB8AC3E}">
        <p14:creationId xmlns:p14="http://schemas.microsoft.com/office/powerpoint/2010/main" val="2100373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example, consider the following: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57 is the median-of-three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go through the remaining elements, assigning them either to the front or the back of the second array</a:t>
            </a:r>
          </a:p>
        </p:txBody>
      </p:sp>
      <p:pic>
        <p:nvPicPr>
          <p:cNvPr id="17412" name="Picture 6" descr="twoarray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997200"/>
            <a:ext cx="6481762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9412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Once we are finished, we copy the median-of-three, 57, into the resulting hole</a:t>
            </a:r>
          </a:p>
        </p:txBody>
      </p:sp>
      <p:pic>
        <p:nvPicPr>
          <p:cNvPr id="18436" name="Picture 7" descr="twoarray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997200"/>
            <a:ext cx="6481762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261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Can we implement quicksort in place?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Yes! 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Swap the pivot to the last slot of the list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repeatedly try to find two entries: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Staring from the front: an entry larger than the pivot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Starting from the back: an entry smaller than the pivot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Such two entries are out of order, so we swap them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Repeat until all the entries are in order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Move the leftmost entry larger than the pivot into the last slot of the list and fill the hole with the pivot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69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we have already examined the first, middle, and last entries and chosen the median of these to be the pivot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addition, we can: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move the smallest entry to the first entry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move the largest entry to the middle entry</a:t>
            </a:r>
          </a:p>
        </p:txBody>
      </p:sp>
      <p:pic>
        <p:nvPicPr>
          <p:cNvPr id="20484" name="Picture 4" descr="qs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3357563"/>
            <a:ext cx="4968875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525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implementation is straight-forward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void quicksort( Type *array,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first,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last ) {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if ( last - first &lt;= N ) {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array, first, last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} else {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Type pivot =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find_pivot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array, first, last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low  =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find_next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pivot, array, first + 1 );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high =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find_previous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pivot, array,  last - 2 );</a:t>
            </a:r>
          </a:p>
          <a:p>
            <a:pPr lvl="2">
              <a:buFont typeface="Arial" charset="0"/>
              <a:buNone/>
            </a:pPr>
            <a:endParaRPr lang="en-US" altLang="en-US" sz="12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while ( low &lt; high ) {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std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::swap( array[low], array[high]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    low  =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find_next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pivot, array,  low + 1 );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    high =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find_previous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pivot, array, high - 1 );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lvl="2">
              <a:buNone/>
            </a:pPr>
            <a:endParaRPr lang="en-US" altLang="en-US" sz="12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array[last – 1] = array[low];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array[low] = pivot;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quicksort( array, first,  low );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quicksort( array,  high, last );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288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the following unsorted array of 25 entries</a:t>
            </a: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call insertion sort if the list being sorted of size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= 6</a:t>
            </a:r>
            <a:r>
              <a:rPr lang="en-US" altLang="en-US" dirty="0">
                <a:latin typeface="Arial" charset="0"/>
                <a:cs typeface="Arial" charset="0"/>
              </a:rPr>
              <a:t> or less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26A9C317-E622-D24A-8240-277D1850B67E}"/>
              </a:ext>
            </a:extLst>
          </p:cNvPr>
          <p:cNvGrpSpPr>
            <a:grpSpLocks noChangeAspect="1"/>
          </p:cNvGrpSpPr>
          <p:nvPr/>
        </p:nvGrpSpPr>
        <p:grpSpPr>
          <a:xfrm>
            <a:off x="5652120" y="3863181"/>
            <a:ext cx="3209311" cy="2553147"/>
            <a:chOff x="5497677" y="1320015"/>
            <a:chExt cx="4174101" cy="3320679"/>
          </a:xfrm>
        </p:grpSpPr>
        <p:pic>
          <p:nvPicPr>
            <p:cNvPr id="8" name="图片 7" descr="图片包含 图示&#10;&#10;描述已自动生成">
              <a:extLst>
                <a:ext uri="{FF2B5EF4-FFF2-40B4-BE49-F238E27FC236}">
                  <a16:creationId xmlns:a16="http://schemas.microsoft.com/office/drawing/2014/main" id="{FA1C3E57-79AF-F849-8B72-990E3947E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2" t="36402" r="10687" b="13710"/>
            <a:stretch/>
          </p:blipFill>
          <p:spPr>
            <a:xfrm>
              <a:off x="6300192" y="2781300"/>
              <a:ext cx="2592288" cy="1859394"/>
            </a:xfrm>
            <a:prstGeom prst="rect">
              <a:avLst/>
            </a:prstGeom>
          </p:spPr>
        </p:pic>
        <p:sp>
          <p:nvSpPr>
            <p:cNvPr id="9" name="云形标注 8">
              <a:extLst>
                <a:ext uri="{FF2B5EF4-FFF2-40B4-BE49-F238E27FC236}">
                  <a16:creationId xmlns:a16="http://schemas.microsoft.com/office/drawing/2014/main" id="{A0159279-1C4A-BC49-8E3A-B00673286719}"/>
                </a:ext>
              </a:extLst>
            </p:cNvPr>
            <p:cNvSpPr/>
            <p:nvPr/>
          </p:nvSpPr>
          <p:spPr>
            <a:xfrm>
              <a:off x="5497677" y="1320015"/>
              <a:ext cx="4174101" cy="1172881"/>
            </a:xfrm>
            <a:prstGeom prst="cloudCallout">
              <a:avLst>
                <a:gd name="adj1" fmla="val 8211"/>
                <a:gd name="adj2" fmla="val 8789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Courier" pitchFamily="2" charset="0"/>
                  <a:cs typeface="Courier New" panose="02070309020205020404" pitchFamily="49" charset="0"/>
                </a:rPr>
                <a:t>Sorting again, my friend.</a:t>
              </a:r>
              <a:endParaRPr kumimoji="1" lang="zh-CN" altLang="en-US" sz="1600" dirty="0">
                <a:latin typeface="Courier" pitchFamily="2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2634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call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90125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this topic we will look at quicksort: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idea behind the algorithm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run time and worst-case scenario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Strategy for avoiding the worst-case:  median-of-three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Implementing quicksort in place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41474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0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(0 + 25)/2; // == 12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8043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0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(0 + 25)/2; // == 12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57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2" name="Arc 1"/>
          <p:cNvSpPr/>
          <p:nvPr/>
        </p:nvSpPr>
        <p:spPr>
          <a:xfrm flipV="1">
            <a:off x="4527288" y="2033552"/>
            <a:ext cx="4320480" cy="1049056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c 9"/>
          <p:cNvSpPr/>
          <p:nvPr/>
        </p:nvSpPr>
        <p:spPr>
          <a:xfrm flipV="1">
            <a:off x="86508" y="2681624"/>
            <a:ext cx="351656" cy="360040"/>
          </a:xfrm>
          <a:prstGeom prst="arc">
            <a:avLst>
              <a:gd name="adj1" fmla="val 6391813"/>
              <a:gd name="adj2" fmla="val 4400331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0526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Starting from the front and back: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Find the next element greater than the pivot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last element less than the pivot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115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50137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</p:spTree>
    <p:extLst>
      <p:ext uri="{BB962C8B-B14F-4D97-AF65-F5344CB8AC3E}">
        <p14:creationId xmlns:p14="http://schemas.microsoft.com/office/powerpoint/2010/main" val="2219701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21;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115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78129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</p:spTree>
    <p:extLst>
      <p:ext uri="{BB962C8B-B14F-4D97-AF65-F5344CB8AC3E}">
        <p14:creationId xmlns:p14="http://schemas.microsoft.com/office/powerpoint/2010/main" val="3065116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21;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115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78129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sp>
        <p:nvSpPr>
          <p:cNvPr id="10" name="Arc 9"/>
          <p:cNvSpPr/>
          <p:nvPr/>
        </p:nvSpPr>
        <p:spPr>
          <a:xfrm flipV="1">
            <a:off x="705532" y="2256400"/>
            <a:ext cx="6976460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4713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4;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20;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6916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41137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7793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4;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20;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6916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41137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1835696" y="2256400"/>
            <a:ext cx="5472608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0764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19;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39811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06121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402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19;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39811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06121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2555776" y="2256400"/>
            <a:ext cx="4401983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7115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18;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1181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70494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5772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Strategy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have seen two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sorting algorithms: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Heap sort which allows in-place sorting, and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Merge sort which is faster but requires more memory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now look at a recursive algorithm which may be done </a:t>
            </a:r>
            <a:r>
              <a:rPr lang="en-US" altLang="en-US" i="1" dirty="0">
                <a:latin typeface="Arial" charset="0"/>
                <a:cs typeface="Arial" charset="0"/>
              </a:rPr>
              <a:t>almost</a:t>
            </a:r>
            <a:r>
              <a:rPr lang="en-US" altLang="en-US" dirty="0">
                <a:latin typeface="Arial" charset="0"/>
                <a:cs typeface="Arial" charset="0"/>
              </a:rPr>
              <a:t> in place but which is faster than heap 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Use an object in the array (a pivot) to divide the two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Average case:	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time and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  <a:endParaRPr lang="en-US" altLang="en-US" dirty="0">
              <a:latin typeface="Times New Roman" pitchFamily="18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Worst case:	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time and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  <a:endParaRPr lang="en-US" altLang="en-US" dirty="0">
              <a:latin typeface="Times New Roman" pitchFamily="18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look at strategies for avoiding the worst case</a:t>
            </a:r>
          </a:p>
        </p:txBody>
      </p:sp>
    </p:spTree>
    <p:extLst>
      <p:ext uri="{BB962C8B-B14F-4D97-AF65-F5344CB8AC3E}">
        <p14:creationId xmlns:p14="http://schemas.microsoft.com/office/powerpoint/2010/main" val="3700446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18;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1181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70494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3203849" y="2256400"/>
            <a:ext cx="3384376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5896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10;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17;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85192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35855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027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10;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17;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85192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35855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3923928" y="2256400"/>
            <a:ext cx="2304256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3695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12;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15;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57200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65212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图片 8" descr="图片包含 形状&#10;&#10;描述已自动生成">
            <a:extLst>
              <a:ext uri="{FF2B5EF4-FFF2-40B4-BE49-F238E27FC236}">
                <a16:creationId xmlns:a16="http://schemas.microsoft.com/office/drawing/2014/main" id="{6BA4F505-D321-FA4F-897C-F9ED4E16E0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4" t="30345" r="21274" b="8683"/>
          <a:stretch/>
        </p:blipFill>
        <p:spPr>
          <a:xfrm>
            <a:off x="593184" y="5520086"/>
            <a:ext cx="1098496" cy="942542"/>
          </a:xfrm>
          <a:prstGeom prst="rect">
            <a:avLst/>
          </a:prstGeom>
        </p:spPr>
      </p:pic>
      <p:sp>
        <p:nvSpPr>
          <p:cNvPr id="12" name="云形标注 11">
            <a:extLst>
              <a:ext uri="{FF2B5EF4-FFF2-40B4-BE49-F238E27FC236}">
                <a16:creationId xmlns:a16="http://schemas.microsoft.com/office/drawing/2014/main" id="{2D1C16C8-BE63-A44A-925D-C37FFEE5119B}"/>
              </a:ext>
            </a:extLst>
          </p:cNvPr>
          <p:cNvSpPr/>
          <p:nvPr/>
        </p:nvSpPr>
        <p:spPr>
          <a:xfrm>
            <a:off x="1475656" y="4433222"/>
            <a:ext cx="2500462" cy="942542"/>
          </a:xfrm>
          <a:prstGeom prst="cloudCallout">
            <a:avLst>
              <a:gd name="adj1" fmla="val -42264"/>
              <a:gd name="adj2" fmla="val 6523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urier" pitchFamily="2" charset="0"/>
              <a:cs typeface="Courier New" panose="02070309020205020404" pitchFamily="49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533F0E4-1642-CA41-9078-2D1074802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237" y="4588776"/>
            <a:ext cx="846596" cy="64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68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12;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15;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57200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65212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4644008" y="2256400"/>
            <a:ext cx="864096" cy="781496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94744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13;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14;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93204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7843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>
                          <a:solidFill>
                            <a:schemeClr val="bg1"/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482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13;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14;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93204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7843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5004048" y="2362528"/>
            <a:ext cx="216024" cy="601476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337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14;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13;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2920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93204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74761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14;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13;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2920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93204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Arc 11"/>
          <p:cNvSpPr/>
          <p:nvPr/>
        </p:nvSpPr>
        <p:spPr>
          <a:xfrm flipH="1" flipV="1">
            <a:off x="5405032" y="2204864"/>
            <a:ext cx="3401792" cy="805736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/>
          <p:cNvSpPr/>
          <p:nvPr/>
        </p:nvSpPr>
        <p:spPr>
          <a:xfrm rot="3501012" flipH="1" flipV="1">
            <a:off x="4612826" y="3153185"/>
            <a:ext cx="3108686" cy="1519955"/>
          </a:xfrm>
          <a:prstGeom prst="arc">
            <a:avLst>
              <a:gd name="adj1" fmla="val 10992143"/>
              <a:gd name="adj2" fmla="val 21219815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7038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begin calling quicksort recursively on the first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0, 14 );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348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Merge sort splits the array into two sub-lists and sorts them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splits the larger problem into two sub-problems based on </a:t>
            </a:r>
            <a:r>
              <a:rPr lang="en-US" altLang="en-US" i="1" dirty="0">
                <a:latin typeface="Arial" charset="0"/>
                <a:cs typeface="Arial" charset="0"/>
              </a:rPr>
              <a:t>location</a:t>
            </a:r>
            <a:r>
              <a:rPr lang="en-US" altLang="en-US" dirty="0">
                <a:latin typeface="Arial" charset="0"/>
                <a:cs typeface="Arial" charset="0"/>
              </a:rPr>
              <a:t> in the array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the following alternative: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Chose an object in the array and partition the remaining objects into two groups relative to the chosen entry</a:t>
            </a:r>
          </a:p>
          <a:p>
            <a:pPr lvl="1">
              <a:buFontTx/>
              <a:buNone/>
            </a:pPr>
            <a:endParaRPr lang="en-US" altLang="en-US" sz="1600" b="1" dirty="0">
              <a:latin typeface="Courier New" pitchFamily="49" charset="0"/>
              <a:cs typeface="Arial" charset="0"/>
            </a:endParaRPr>
          </a:p>
        </p:txBody>
      </p:sp>
      <p:pic>
        <p:nvPicPr>
          <p:cNvPr id="5" name="图片 4" descr="图片包含 图示&#10;&#10;描述已自动生成">
            <a:extLst>
              <a:ext uri="{FF2B5EF4-FFF2-40B4-BE49-F238E27FC236}">
                <a16:creationId xmlns:a16="http://schemas.microsoft.com/office/drawing/2014/main" id="{7060EA5C-7D7D-7E43-87F5-4412746FEB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2" t="36402" r="10687" b="13710"/>
          <a:stretch/>
        </p:blipFill>
        <p:spPr>
          <a:xfrm>
            <a:off x="6462251" y="5169379"/>
            <a:ext cx="1993114" cy="1429619"/>
          </a:xfrm>
          <a:prstGeom prst="rect">
            <a:avLst/>
          </a:prstGeom>
        </p:spPr>
      </p:pic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B2866AE8-6EE2-C045-B832-67F03E57D6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0" t="30344" r="23487" b="11600"/>
          <a:stretch/>
        </p:blipFill>
        <p:spPr>
          <a:xfrm>
            <a:off x="4716016" y="4936402"/>
            <a:ext cx="1622729" cy="1684006"/>
          </a:xfrm>
          <a:prstGeom prst="rect">
            <a:avLst/>
          </a:prstGeom>
        </p:spPr>
      </p:pic>
      <p:sp>
        <p:nvSpPr>
          <p:cNvPr id="6" name="云形标注 5">
            <a:extLst>
              <a:ext uri="{FF2B5EF4-FFF2-40B4-BE49-F238E27FC236}">
                <a16:creationId xmlns:a16="http://schemas.microsoft.com/office/drawing/2014/main" id="{C9B8B960-CD62-4E4B-BC37-258100E85006}"/>
              </a:ext>
            </a:extLst>
          </p:cNvPr>
          <p:cNvSpPr/>
          <p:nvPr/>
        </p:nvSpPr>
        <p:spPr>
          <a:xfrm>
            <a:off x="5142460" y="4165279"/>
            <a:ext cx="2639581" cy="750722"/>
          </a:xfrm>
          <a:prstGeom prst="cloudCallout">
            <a:avLst>
              <a:gd name="adj1" fmla="val -21729"/>
              <a:gd name="adj2" fmla="val 9474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Courier" pitchFamily="2" charset="0"/>
                <a:cs typeface="Courier New" panose="02070309020205020404" pitchFamily="49" charset="0"/>
              </a:rPr>
              <a:t>How</a:t>
            </a:r>
            <a:r>
              <a:rPr kumimoji="1" lang="zh-CN" altLang="en-US" sz="1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dirty="0">
                <a:latin typeface="Courier" pitchFamily="2" charset="0"/>
                <a:cs typeface="Courier New" panose="02070309020205020404" pitchFamily="49" charset="0"/>
              </a:rPr>
              <a:t>was your holiday?</a:t>
            </a:r>
            <a:endParaRPr kumimoji="1" lang="zh-CN" altLang="en-US" sz="1600" dirty="0"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9" name="云形标注 8">
            <a:extLst>
              <a:ext uri="{FF2B5EF4-FFF2-40B4-BE49-F238E27FC236}">
                <a16:creationId xmlns:a16="http://schemas.microsoft.com/office/drawing/2014/main" id="{1691DDC2-0503-1B42-A903-EFF3C2C10FB7}"/>
              </a:ext>
            </a:extLst>
          </p:cNvPr>
          <p:cNvSpPr/>
          <p:nvPr/>
        </p:nvSpPr>
        <p:spPr>
          <a:xfrm>
            <a:off x="7931661" y="4394228"/>
            <a:ext cx="933464" cy="750722"/>
          </a:xfrm>
          <a:prstGeom prst="cloudCallout">
            <a:avLst>
              <a:gd name="adj1" fmla="val -27815"/>
              <a:gd name="adj2" fmla="val 8377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Courier" pitchFamily="2" charset="0"/>
                <a:cs typeface="Courier New" panose="02070309020205020404" pitchFamily="49" charset="0"/>
              </a:rPr>
              <a:t>… …</a:t>
            </a:r>
            <a:endParaRPr kumimoji="1" lang="zh-CN" altLang="en-US" sz="1600" dirty="0">
              <a:latin typeface="Courier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101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0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(0 + 14)/2; // == 7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00462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0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(0 + 14)/2; // == 7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190363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0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(0 + 14)/2; // == 7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8" name="Arc 7"/>
          <p:cNvSpPr/>
          <p:nvPr/>
        </p:nvSpPr>
        <p:spPr>
          <a:xfrm flipV="1">
            <a:off x="86508" y="2681624"/>
            <a:ext cx="351656" cy="360040"/>
          </a:xfrm>
          <a:prstGeom prst="arc">
            <a:avLst>
              <a:gd name="adj1" fmla="val 6391813"/>
              <a:gd name="adj2" fmla="val 4400331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c 8"/>
          <p:cNvSpPr/>
          <p:nvPr/>
        </p:nvSpPr>
        <p:spPr>
          <a:xfrm flipV="1">
            <a:off x="2622520" y="2681624"/>
            <a:ext cx="351656" cy="360040"/>
          </a:xfrm>
          <a:prstGeom prst="arc">
            <a:avLst>
              <a:gd name="adj1" fmla="val 6391813"/>
              <a:gd name="adj2" fmla="val 4400331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</p:spTree>
    <p:extLst>
      <p:ext uri="{BB962C8B-B14F-4D97-AF65-F5344CB8AC3E}">
        <p14:creationId xmlns:p14="http://schemas.microsoft.com/office/powerpoint/2010/main" val="14167598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Starting from the front and back: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Find the next element greater than the pivot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last element less than the pivot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15328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54470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44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9;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15328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47446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7234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9;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15328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47446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/>
          <p:cNvSpPr/>
          <p:nvPr/>
        </p:nvSpPr>
        <p:spPr>
          <a:xfrm flipV="1">
            <a:off x="705532" y="2256400"/>
            <a:ext cx="2642332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65998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2;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8;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97160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13184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255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2;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8;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97160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13184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/>
          <p:cNvSpPr/>
          <p:nvPr/>
        </p:nvSpPr>
        <p:spPr>
          <a:xfrm flipV="1">
            <a:off x="1070904" y="2256400"/>
            <a:ext cx="1944216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57657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3;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4;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3179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66061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8109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3;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4;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3179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66061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/>
          <p:cNvSpPr/>
          <p:nvPr/>
        </p:nvSpPr>
        <p:spPr>
          <a:xfrm flipV="1">
            <a:off x="1380120" y="2362528"/>
            <a:ext cx="216024" cy="601476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5751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example, given</a:t>
            </a:r>
          </a:p>
          <a:p>
            <a:pPr>
              <a:buFontTx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can select the middle entry, 44, and sort the remaining entries into two groups, those less than 44 and those greater than 44: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Notice that 44 is now in the correct location if the list was sorted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Proceed by recursively applying the algorithm to the first six and last eight entries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58888" y="2060575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95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66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rgbClr val="00B0F0"/>
                          </a:solidFill>
                        </a:rPr>
                        <a:t>44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26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58888" y="3562350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26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rgbClr val="00B0F0"/>
                          </a:solidFill>
                        </a:rPr>
                        <a:t>44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95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66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01510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4;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3;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664384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32787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7300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0, 4 );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386810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– 0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 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26109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3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 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501317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0, 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74871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3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 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501317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0, 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4106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 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7630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 on the second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quicksort( array, 0,  4 );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5, 14 );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64866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5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(5 + 14)/2; // == 9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3674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5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(5 + 14)/2; // == 9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48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381066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5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(5 + 14)/2; // == 9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48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8" name="Arc 7"/>
          <p:cNvSpPr/>
          <p:nvPr/>
        </p:nvSpPr>
        <p:spPr>
          <a:xfrm flipV="1">
            <a:off x="2051720" y="2088144"/>
            <a:ext cx="2736304" cy="1008112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c 8"/>
          <p:cNvSpPr/>
          <p:nvPr/>
        </p:nvSpPr>
        <p:spPr>
          <a:xfrm flipV="1">
            <a:off x="3301656" y="2681624"/>
            <a:ext cx="351656" cy="360040"/>
          </a:xfrm>
          <a:prstGeom prst="arc">
            <a:avLst>
              <a:gd name="adj1" fmla="val 6391813"/>
              <a:gd name="adj2" fmla="val 4400331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222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Like merge sort, we can either: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Sort the sub-lists using quicksort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the size of the sub-list is sufficiently small, apply insertion sort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the best case, the list will be split into two approximately equal sub-lists, and thus, the run time could be very similar to that of merge sort: 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What happens if we don’t get that lucky?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2977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Starting from the front and back: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Find the next element greater than the pivot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last element less than the pivot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4117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4470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85763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12;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4117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4470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44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731724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12;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4117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4470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4" name="Arc 13"/>
          <p:cNvSpPr/>
          <p:nvPr/>
        </p:nvSpPr>
        <p:spPr>
          <a:xfrm flipV="1">
            <a:off x="2511064" y="2256400"/>
            <a:ext cx="1916920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82484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181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21196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02492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181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21196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4" name="Arc 13"/>
          <p:cNvSpPr/>
          <p:nvPr/>
        </p:nvSpPr>
        <p:spPr>
          <a:xfrm flipV="1">
            <a:off x="3231144" y="2256400"/>
            <a:ext cx="864096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342545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4918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83827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266328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4918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83827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4" name="Arc 13"/>
          <p:cNvSpPr/>
          <p:nvPr/>
        </p:nvSpPr>
        <p:spPr>
          <a:xfrm flipV="1">
            <a:off x="3563888" y="2362528"/>
            <a:ext cx="216024" cy="601476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0907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83827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47823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04202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  <a:endParaRPr lang="en-US" altLang="en-US" b="1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83827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47823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/>
          <p:cNvSpPr/>
          <p:nvPr/>
        </p:nvSpPr>
        <p:spPr>
          <a:xfrm flipH="1" flipV="1">
            <a:off x="3937576" y="2204864"/>
            <a:ext cx="881512" cy="805736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c 16"/>
          <p:cNvSpPr/>
          <p:nvPr/>
        </p:nvSpPr>
        <p:spPr>
          <a:xfrm rot="1991580" flipH="1" flipV="1">
            <a:off x="3679830" y="2641838"/>
            <a:ext cx="3921816" cy="1838950"/>
          </a:xfrm>
          <a:prstGeom prst="arc">
            <a:avLst>
              <a:gd name="adj1" fmla="val 11515348"/>
              <a:gd name="adj2" fmla="val 21219815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79327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begin calling quicksort recursively on the first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5, 10 );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8" name="Rectangle 1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60818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Worst-case scenario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Suppose we choose the middle element as our pivot and we try ordering a list: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Using 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2</a:t>
            </a:r>
            <a:r>
              <a:rPr lang="en-US" altLang="en-US" dirty="0">
                <a:latin typeface="Arial" charset="0"/>
                <a:cs typeface="Arial" charset="0"/>
              </a:rPr>
              <a:t>, we partition into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still have to sort a list of size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– 1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run time is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T(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 = T(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– 1) +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 = 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Thus, the run time performance</a:t>
            </a:r>
            <a:r>
              <a:rPr lang="zh-CN" altLang="en-US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drops from </a:t>
            </a:r>
            <a:r>
              <a:rPr lang="en-US" altLang="en-US" i="1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 err="1">
                <a:latin typeface="Times New Roman" pitchFamily="18" charset="0"/>
                <a:cs typeface="Times New Roman" pitchFamily="18" charset="0"/>
              </a:rPr>
              <a:t>ln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to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lvl="1"/>
            <a:endParaRPr lang="en-US" alt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58888" y="2409825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95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66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26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58888" y="3490913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CA" sz="1800" dirty="0"/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95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66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26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9469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begin calling quicksort recursively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5, 10 );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316786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10 )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– 5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10 )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402394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9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10 )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5, 10 )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6678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9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10 )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5, 10 )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75508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10 )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816323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 on the second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quicksort( array, 5, 10 );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6, 14 );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55608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11, 15 )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– 11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6,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29008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14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11,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11, 14 )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6859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14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11,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11, 14 )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52222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11, 14 )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980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Worst-case scenario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Our goal is to choose the median element in the list as our pivot</a:t>
            </a:r>
            <a:r>
              <a:rPr lang="en-US" altLang="en-US" dirty="0">
                <a:latin typeface="Arial" charset="0"/>
                <a:cs typeface="Arial" charset="0"/>
              </a:rPr>
              <a:t>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Using the median element 66, we can get two equal-size sub-lists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Unfortunately, median is difficult to find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77182"/>
              </p:ext>
            </p:extLst>
          </p:nvPr>
        </p:nvGraphicFramePr>
        <p:xfrm>
          <a:off x="1258888" y="3212976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2</a:t>
                      </a:r>
                      <a:endParaRPr lang="en-CA" sz="1800" b="1" dirty="0">
                        <a:solidFill>
                          <a:srgbClr val="00B0F0"/>
                        </a:solidFill>
                      </a:endParaRP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26</a:t>
                      </a:r>
                      <a:endParaRPr lang="en-CA" sz="1800" dirty="0"/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b="1" dirty="0">
                          <a:solidFill>
                            <a:srgbClr val="00B0F0"/>
                          </a:solidFill>
                        </a:rPr>
                        <a:t>66</a:t>
                      </a:r>
                      <a:endParaRPr lang="en-CA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84</a:t>
                      </a:r>
                      <a:endParaRPr lang="en-CA" sz="1800" dirty="0"/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95</a:t>
                      </a:r>
                      <a:endParaRPr lang="en-CA" sz="1800" dirty="0"/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550292"/>
              </p:ext>
            </p:extLst>
          </p:nvPr>
        </p:nvGraphicFramePr>
        <p:xfrm>
          <a:off x="1258888" y="2132807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95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rgbClr val="00B0F0"/>
                          </a:solidFill>
                        </a:rPr>
                        <a:t>66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26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10132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3830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4653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 on the second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quicksort( array, 0, 14 );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15, 25 );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1968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15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(15 + 25)/2; // == 20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29564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15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(15 + 25)/2; // == 20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62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8" name="Arc 7"/>
          <p:cNvSpPr/>
          <p:nvPr/>
        </p:nvSpPr>
        <p:spPr>
          <a:xfrm flipV="1">
            <a:off x="7524328" y="2105560"/>
            <a:ext cx="1251432" cy="963400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c 8"/>
          <p:cNvSpPr/>
          <p:nvPr/>
        </p:nvSpPr>
        <p:spPr>
          <a:xfrm flipV="1">
            <a:off x="5724128" y="2105560"/>
            <a:ext cx="1611472" cy="963400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19630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15;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984864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63847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62;</a:t>
            </a:r>
          </a:p>
        </p:txBody>
      </p:sp>
    </p:spTree>
    <p:extLst>
      <p:ext uri="{BB962C8B-B14F-4D97-AF65-F5344CB8AC3E}">
        <p14:creationId xmlns:p14="http://schemas.microsoft.com/office/powerpoint/2010/main" val="39868504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15;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Note, this is the worst-case scenario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The pivot is the second smallest element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984864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63847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 flipV="1">
            <a:off x="6084168" y="2204864"/>
            <a:ext cx="2722656" cy="805736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/>
          <p:cNvSpPr/>
          <p:nvPr/>
        </p:nvSpPr>
        <p:spPr>
          <a:xfrm rot="4097467" flipH="1" flipV="1">
            <a:off x="5124080" y="3415413"/>
            <a:ext cx="2823382" cy="994822"/>
          </a:xfrm>
          <a:prstGeom prst="arc">
            <a:avLst>
              <a:gd name="adj1" fmla="val 10992143"/>
              <a:gd name="adj2" fmla="val 21219815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62;</a:t>
            </a:r>
          </a:p>
        </p:txBody>
      </p:sp>
    </p:spTree>
    <p:extLst>
      <p:ext uri="{BB962C8B-B14F-4D97-AF65-F5344CB8AC3E}">
        <p14:creationId xmlns:p14="http://schemas.microsoft.com/office/powerpoint/2010/main" val="9565550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 on the first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15, 16 );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16 )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01027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16 )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– 15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16 )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67286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immediately returns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16 )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501317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15, 16 )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735209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24219</TotalTime>
  <Words>13745</Words>
  <Application>Microsoft Office PowerPoint</Application>
  <PresentationFormat>全屏显示(4:3)</PresentationFormat>
  <Paragraphs>6594</Paragraphs>
  <Slides>143</Slides>
  <Notes>132</Notes>
  <HiddenSlides>63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143</vt:i4>
      </vt:variant>
    </vt:vector>
  </HeadingPairs>
  <TitlesOfParts>
    <vt:vector size="159" baseType="lpstr">
      <vt:lpstr>Courier</vt:lpstr>
      <vt:lpstr>Lucida Grande</vt:lpstr>
      <vt:lpstr>宋体</vt:lpstr>
      <vt:lpstr>Arial</vt:lpstr>
      <vt:lpstr>Calibri</vt:lpstr>
      <vt:lpstr>Cambria Math</vt:lpstr>
      <vt:lpstr>Consolas</vt:lpstr>
      <vt:lpstr>Courier New</vt:lpstr>
      <vt:lpstr>Lucida Sans</vt:lpstr>
      <vt:lpstr>Symbol</vt:lpstr>
      <vt:lpstr>Tahoma</vt:lpstr>
      <vt:lpstr>Times</vt:lpstr>
      <vt:lpstr>Times New Roman</vt:lpstr>
      <vt:lpstr>Wingdings 2</vt:lpstr>
      <vt:lpstr>Custom Design</vt:lpstr>
      <vt:lpstr>Equation</vt:lpstr>
      <vt:lpstr>CS101 Algorithms and Data Structures</vt:lpstr>
      <vt:lpstr>Outline</vt:lpstr>
      <vt:lpstr>Outline</vt:lpstr>
      <vt:lpstr>Strategy</vt:lpstr>
      <vt:lpstr>Quicksort</vt:lpstr>
      <vt:lpstr>Quicksort</vt:lpstr>
      <vt:lpstr>Run-time analysis</vt:lpstr>
      <vt:lpstr>Worst-case scenario</vt:lpstr>
      <vt:lpstr>Worst-case scenario</vt:lpstr>
      <vt:lpstr>BST representation</vt:lpstr>
      <vt:lpstr>BST representation</vt:lpstr>
      <vt:lpstr>Analysis of running time</vt:lpstr>
      <vt:lpstr>Question 1</vt:lpstr>
      <vt:lpstr>Question 2</vt:lpstr>
      <vt:lpstr>Analysis of running time</vt:lpstr>
      <vt:lpstr>Analysis of running time</vt:lpstr>
      <vt:lpstr>Median-of-three</vt:lpstr>
      <vt:lpstr>Median-of-three</vt:lpstr>
      <vt:lpstr>Median-of-three</vt:lpstr>
      <vt:lpstr>Median-of-three</vt:lpstr>
      <vt:lpstr>Median-of-three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Black Board Example</vt:lpstr>
      <vt:lpstr>Memory Requirements</vt:lpstr>
      <vt:lpstr>Run-time Summary</vt:lpstr>
      <vt:lpstr>Further modifications</vt:lpstr>
      <vt:lpstr>Matching Nuts and Bolts</vt:lpstr>
      <vt:lpstr>Matching Nuts and Bolts</vt:lpstr>
      <vt:lpstr>Summary</vt:lpstr>
      <vt:lpstr>Master Theorem</vt:lpstr>
      <vt:lpstr>Run-time Analysis of Merge Sort</vt:lpstr>
      <vt:lpstr>Recursion Tree for Merge Sort</vt:lpstr>
      <vt:lpstr>Recursion Tree for ?</vt:lpstr>
      <vt:lpstr>Recursion Tree for ?</vt:lpstr>
      <vt:lpstr>Master Theorem</vt:lpstr>
      <vt:lpstr>Master Theorem</vt:lpstr>
      <vt:lpstr>Master Theorem</vt:lpstr>
      <vt:lpstr>Master Theorem</vt:lpstr>
      <vt:lpstr>Master Theorem</vt:lpstr>
      <vt:lpstr>Master theorem does not apply</vt:lpstr>
      <vt:lpstr>Question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Xin  Liu</cp:lastModifiedBy>
  <cp:revision>1386</cp:revision>
  <dcterms:created xsi:type="dcterms:W3CDTF">2009-09-11T23:00:44Z</dcterms:created>
  <dcterms:modified xsi:type="dcterms:W3CDTF">2023-11-01T08:53:53Z</dcterms:modified>
</cp:coreProperties>
</file>